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0B35DFE-8495-42F1-8176-CA38568C8BD2}"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68BD5CB-FED9-4E4C-908C-01E7EB1D7D8E}" type="slidenum">
              <a:rPr lang="ar-IQ" smtClean="0"/>
              <a:t>‹#›</a:t>
            </a:fld>
            <a:endParaRPr lang="ar-IQ"/>
          </a:p>
        </p:txBody>
      </p:sp>
    </p:spTree>
    <p:extLst>
      <p:ext uri="{BB962C8B-B14F-4D97-AF65-F5344CB8AC3E}">
        <p14:creationId xmlns:p14="http://schemas.microsoft.com/office/powerpoint/2010/main" val="170689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0B35DFE-8495-42F1-8176-CA38568C8BD2}"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68BD5CB-FED9-4E4C-908C-01E7EB1D7D8E}" type="slidenum">
              <a:rPr lang="ar-IQ" smtClean="0"/>
              <a:t>‹#›</a:t>
            </a:fld>
            <a:endParaRPr lang="ar-IQ"/>
          </a:p>
        </p:txBody>
      </p:sp>
    </p:spTree>
    <p:extLst>
      <p:ext uri="{BB962C8B-B14F-4D97-AF65-F5344CB8AC3E}">
        <p14:creationId xmlns:p14="http://schemas.microsoft.com/office/powerpoint/2010/main" val="17754764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0B35DFE-8495-42F1-8176-CA38568C8BD2}"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68BD5CB-FED9-4E4C-908C-01E7EB1D7D8E}" type="slidenum">
              <a:rPr lang="ar-IQ" smtClean="0"/>
              <a:t>‹#›</a:t>
            </a:fld>
            <a:endParaRPr lang="ar-IQ"/>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4781231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0B35DFE-8495-42F1-8176-CA38568C8BD2}"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68BD5CB-FED9-4E4C-908C-01E7EB1D7D8E}" type="slidenum">
              <a:rPr lang="ar-IQ" smtClean="0"/>
              <a:t>‹#›</a:t>
            </a:fld>
            <a:endParaRPr lang="ar-IQ"/>
          </a:p>
        </p:txBody>
      </p:sp>
    </p:spTree>
    <p:extLst>
      <p:ext uri="{BB962C8B-B14F-4D97-AF65-F5344CB8AC3E}">
        <p14:creationId xmlns:p14="http://schemas.microsoft.com/office/powerpoint/2010/main" val="22706539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0B35DFE-8495-42F1-8176-CA38568C8BD2}"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68BD5CB-FED9-4E4C-908C-01E7EB1D7D8E}" type="slidenum">
              <a:rPr lang="ar-IQ" smtClean="0"/>
              <a:t>‹#›</a:t>
            </a:fld>
            <a:endParaRPr lang="ar-IQ"/>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5418879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0B35DFE-8495-42F1-8176-CA38568C8BD2}"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68BD5CB-FED9-4E4C-908C-01E7EB1D7D8E}" type="slidenum">
              <a:rPr lang="ar-IQ" smtClean="0"/>
              <a:t>‹#›</a:t>
            </a:fld>
            <a:endParaRPr lang="ar-IQ"/>
          </a:p>
        </p:txBody>
      </p:sp>
    </p:spTree>
    <p:extLst>
      <p:ext uri="{BB962C8B-B14F-4D97-AF65-F5344CB8AC3E}">
        <p14:creationId xmlns:p14="http://schemas.microsoft.com/office/powerpoint/2010/main" val="11873711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0B35DFE-8495-42F1-8176-CA38568C8BD2}"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68BD5CB-FED9-4E4C-908C-01E7EB1D7D8E}" type="slidenum">
              <a:rPr lang="ar-IQ" smtClean="0"/>
              <a:t>‹#›</a:t>
            </a:fld>
            <a:endParaRPr lang="ar-IQ"/>
          </a:p>
        </p:txBody>
      </p:sp>
    </p:spTree>
    <p:extLst>
      <p:ext uri="{BB962C8B-B14F-4D97-AF65-F5344CB8AC3E}">
        <p14:creationId xmlns:p14="http://schemas.microsoft.com/office/powerpoint/2010/main" val="26668964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0B35DFE-8495-42F1-8176-CA38568C8BD2}"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68BD5CB-FED9-4E4C-908C-01E7EB1D7D8E}" type="slidenum">
              <a:rPr lang="ar-IQ" smtClean="0"/>
              <a:t>‹#›</a:t>
            </a:fld>
            <a:endParaRPr lang="ar-IQ"/>
          </a:p>
        </p:txBody>
      </p:sp>
    </p:spTree>
    <p:extLst>
      <p:ext uri="{BB962C8B-B14F-4D97-AF65-F5344CB8AC3E}">
        <p14:creationId xmlns:p14="http://schemas.microsoft.com/office/powerpoint/2010/main" val="512593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0B35DFE-8495-42F1-8176-CA38568C8BD2}"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68BD5CB-FED9-4E4C-908C-01E7EB1D7D8E}" type="slidenum">
              <a:rPr lang="ar-IQ" smtClean="0"/>
              <a:t>‹#›</a:t>
            </a:fld>
            <a:endParaRPr lang="ar-IQ"/>
          </a:p>
        </p:txBody>
      </p:sp>
    </p:spTree>
    <p:extLst>
      <p:ext uri="{BB962C8B-B14F-4D97-AF65-F5344CB8AC3E}">
        <p14:creationId xmlns:p14="http://schemas.microsoft.com/office/powerpoint/2010/main" val="32768438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0B35DFE-8495-42F1-8176-CA38568C8BD2}"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68BD5CB-FED9-4E4C-908C-01E7EB1D7D8E}" type="slidenum">
              <a:rPr lang="ar-IQ" smtClean="0"/>
              <a:t>‹#›</a:t>
            </a:fld>
            <a:endParaRPr lang="ar-IQ"/>
          </a:p>
        </p:txBody>
      </p:sp>
    </p:spTree>
    <p:extLst>
      <p:ext uri="{BB962C8B-B14F-4D97-AF65-F5344CB8AC3E}">
        <p14:creationId xmlns:p14="http://schemas.microsoft.com/office/powerpoint/2010/main" val="7032339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0B35DFE-8495-42F1-8176-CA38568C8BD2}" type="datetimeFigureOut">
              <a:rPr lang="ar-IQ" smtClean="0"/>
              <a:t>27/03/1439</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568BD5CB-FED9-4E4C-908C-01E7EB1D7D8E}" type="slidenum">
              <a:rPr lang="ar-IQ" smtClean="0"/>
              <a:t>‹#›</a:t>
            </a:fld>
            <a:endParaRPr lang="ar-IQ"/>
          </a:p>
        </p:txBody>
      </p:sp>
    </p:spTree>
    <p:extLst>
      <p:ext uri="{BB962C8B-B14F-4D97-AF65-F5344CB8AC3E}">
        <p14:creationId xmlns:p14="http://schemas.microsoft.com/office/powerpoint/2010/main" val="26134840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0B35DFE-8495-42F1-8176-CA38568C8BD2}" type="datetimeFigureOut">
              <a:rPr lang="ar-IQ" smtClean="0"/>
              <a:t>27/03/1439</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568BD5CB-FED9-4E4C-908C-01E7EB1D7D8E}" type="slidenum">
              <a:rPr lang="ar-IQ" smtClean="0"/>
              <a:t>‹#›</a:t>
            </a:fld>
            <a:endParaRPr lang="ar-IQ"/>
          </a:p>
        </p:txBody>
      </p:sp>
    </p:spTree>
    <p:extLst>
      <p:ext uri="{BB962C8B-B14F-4D97-AF65-F5344CB8AC3E}">
        <p14:creationId xmlns:p14="http://schemas.microsoft.com/office/powerpoint/2010/main" val="41910000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0B35DFE-8495-42F1-8176-CA38568C8BD2}" type="datetimeFigureOut">
              <a:rPr lang="ar-IQ" smtClean="0"/>
              <a:t>27/03/1439</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568BD5CB-FED9-4E4C-908C-01E7EB1D7D8E}" type="slidenum">
              <a:rPr lang="ar-IQ" smtClean="0"/>
              <a:t>‹#›</a:t>
            </a:fld>
            <a:endParaRPr lang="ar-IQ"/>
          </a:p>
        </p:txBody>
      </p:sp>
    </p:spTree>
    <p:extLst>
      <p:ext uri="{BB962C8B-B14F-4D97-AF65-F5344CB8AC3E}">
        <p14:creationId xmlns:p14="http://schemas.microsoft.com/office/powerpoint/2010/main" val="1454482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B35DFE-8495-42F1-8176-CA38568C8BD2}" type="datetimeFigureOut">
              <a:rPr lang="ar-IQ" smtClean="0"/>
              <a:t>27/03/1439</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568BD5CB-FED9-4E4C-908C-01E7EB1D7D8E}" type="slidenum">
              <a:rPr lang="ar-IQ" smtClean="0"/>
              <a:t>‹#›</a:t>
            </a:fld>
            <a:endParaRPr lang="ar-IQ"/>
          </a:p>
        </p:txBody>
      </p:sp>
    </p:spTree>
    <p:extLst>
      <p:ext uri="{BB962C8B-B14F-4D97-AF65-F5344CB8AC3E}">
        <p14:creationId xmlns:p14="http://schemas.microsoft.com/office/powerpoint/2010/main" val="24381756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0B35DFE-8495-42F1-8176-CA38568C8BD2}" type="datetimeFigureOut">
              <a:rPr lang="ar-IQ" smtClean="0"/>
              <a:t>27/03/1439</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568BD5CB-FED9-4E4C-908C-01E7EB1D7D8E}" type="slidenum">
              <a:rPr lang="ar-IQ" smtClean="0"/>
              <a:t>‹#›</a:t>
            </a:fld>
            <a:endParaRPr lang="ar-IQ"/>
          </a:p>
        </p:txBody>
      </p:sp>
    </p:spTree>
    <p:extLst>
      <p:ext uri="{BB962C8B-B14F-4D97-AF65-F5344CB8AC3E}">
        <p14:creationId xmlns:p14="http://schemas.microsoft.com/office/powerpoint/2010/main" val="1885910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568BD5CB-FED9-4E4C-908C-01E7EB1D7D8E}" type="slidenum">
              <a:rPr lang="ar-IQ" smtClean="0"/>
              <a:t>‹#›</a:t>
            </a:fld>
            <a:endParaRPr lang="ar-IQ"/>
          </a:p>
        </p:txBody>
      </p:sp>
      <p:sp>
        <p:nvSpPr>
          <p:cNvPr id="5" name="Date Placeholder 4"/>
          <p:cNvSpPr>
            <a:spLocks noGrp="1"/>
          </p:cNvSpPr>
          <p:nvPr>
            <p:ph type="dt" sz="half" idx="10"/>
          </p:nvPr>
        </p:nvSpPr>
        <p:spPr/>
        <p:txBody>
          <a:bodyPr/>
          <a:lstStyle/>
          <a:p>
            <a:fld id="{50B35DFE-8495-42F1-8176-CA38568C8BD2}" type="datetimeFigureOut">
              <a:rPr lang="ar-IQ" smtClean="0"/>
              <a:t>27/03/1439</a:t>
            </a:fld>
            <a:endParaRPr lang="ar-IQ"/>
          </a:p>
        </p:txBody>
      </p:sp>
    </p:spTree>
    <p:extLst>
      <p:ext uri="{BB962C8B-B14F-4D97-AF65-F5344CB8AC3E}">
        <p14:creationId xmlns:p14="http://schemas.microsoft.com/office/powerpoint/2010/main" val="36638981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0B35DFE-8495-42F1-8176-CA38568C8BD2}" type="datetimeFigureOut">
              <a:rPr lang="ar-IQ" smtClean="0"/>
              <a:t>27/03/1439</a:t>
            </a:fld>
            <a:endParaRPr lang="ar-IQ"/>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68BD5CB-FED9-4E4C-908C-01E7EB1D7D8E}" type="slidenum">
              <a:rPr lang="ar-IQ" smtClean="0"/>
              <a:t>‹#›</a:t>
            </a:fld>
            <a:endParaRPr lang="ar-IQ"/>
          </a:p>
        </p:txBody>
      </p:sp>
    </p:spTree>
    <p:extLst>
      <p:ext uri="{BB962C8B-B14F-4D97-AF65-F5344CB8AC3E}">
        <p14:creationId xmlns:p14="http://schemas.microsoft.com/office/powerpoint/2010/main" val="772612276"/>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gi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10.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rtl="0"/>
            <a:r>
              <a:rPr lang="en-US" dirty="0"/>
              <a:t>HYDROLOGY</a:t>
            </a:r>
            <a:endParaRPr lang="ar-IQ" dirty="0"/>
          </a:p>
        </p:txBody>
      </p:sp>
      <p:sp>
        <p:nvSpPr>
          <p:cNvPr id="3" name="Subtitle 2"/>
          <p:cNvSpPr>
            <a:spLocks noGrp="1"/>
          </p:cNvSpPr>
          <p:nvPr>
            <p:ph type="subTitle" idx="1"/>
          </p:nvPr>
        </p:nvSpPr>
        <p:spPr/>
        <p:txBody>
          <a:bodyPr>
            <a:noAutofit/>
          </a:bodyPr>
          <a:lstStyle/>
          <a:p>
            <a:pPr algn="l" rtl="0"/>
            <a:r>
              <a:rPr lang="en-US" sz="3200" dirty="0"/>
              <a:t>Ground Water </a:t>
            </a:r>
            <a:r>
              <a:rPr lang="en-US" sz="3200"/>
              <a:t>and wells part 1</a:t>
            </a:r>
            <a:endParaRPr lang="en-US" sz="3200" dirty="0"/>
          </a:p>
          <a:p>
            <a:pPr algn="l" rtl="0"/>
            <a:r>
              <a:rPr lang="en-US" sz="3200" dirty="0"/>
              <a:t>Yasir Alrubaye</a:t>
            </a:r>
            <a:endParaRPr lang="ar-IQ" sz="3200" dirty="0"/>
          </a:p>
        </p:txBody>
      </p:sp>
      <p:pic>
        <p:nvPicPr>
          <p:cNvPr id="4" name="Picture 3">
            <a:extLst>
              <a:ext uri="{FF2B5EF4-FFF2-40B4-BE49-F238E27FC236}">
                <a16:creationId xmlns:a16="http://schemas.microsoft.com/office/drawing/2014/main" id="{96D034C4-CA0F-4EE6-81C2-26A48B8AEC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95442" y="202592"/>
            <a:ext cx="2590185" cy="2604575"/>
          </a:xfrm>
          <a:prstGeom prst="rect">
            <a:avLst/>
          </a:prstGeom>
        </p:spPr>
      </p:pic>
    </p:spTree>
    <p:extLst>
      <p:ext uri="{BB962C8B-B14F-4D97-AF65-F5344CB8AC3E}">
        <p14:creationId xmlns:p14="http://schemas.microsoft.com/office/powerpoint/2010/main" val="32458316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86043"/>
            <a:ext cx="8596668" cy="1320800"/>
          </a:xfrm>
        </p:spPr>
        <p:txBody>
          <a:bodyPr/>
          <a:lstStyle/>
          <a:p>
            <a:r>
              <a:rPr lang="en-US" dirty="0"/>
              <a:t>Groundwater and Wells</a:t>
            </a:r>
            <a:endParaRPr lang="ar-IQ" dirty="0"/>
          </a:p>
        </p:txBody>
      </p:sp>
      <p:sp>
        <p:nvSpPr>
          <p:cNvPr id="4" name="Content Placeholder 3"/>
          <p:cNvSpPr>
            <a:spLocks noGrp="1"/>
          </p:cNvSpPr>
          <p:nvPr>
            <p:ph sz="half" idx="1"/>
          </p:nvPr>
        </p:nvSpPr>
        <p:spPr>
          <a:xfrm>
            <a:off x="677334" y="1194400"/>
            <a:ext cx="9423269" cy="1609553"/>
          </a:xfrm>
        </p:spPr>
        <p:txBody>
          <a:bodyPr>
            <a:normAutofit/>
          </a:bodyPr>
          <a:lstStyle/>
          <a:p>
            <a:pPr algn="just" rtl="0"/>
            <a:r>
              <a:rPr lang="en-US" sz="2000" dirty="0"/>
              <a:t>Groundwater is an important phase of the hydrologic cycle. Most of the flow returning streams creates from subsurface water, while a large part of flow of transient streams may percolate beneath the surface</a:t>
            </a:r>
            <a:endParaRPr lang="ar-IQ" sz="2000" dirty="0"/>
          </a:p>
        </p:txBody>
      </p:sp>
      <p:pic>
        <p:nvPicPr>
          <p:cNvPr id="6" name="Content Placeholder 5"/>
          <p:cNvPicPr>
            <a:picLocks noGrp="1"/>
          </p:cNvPicPr>
          <p:nvPr>
            <p:ph sz="half" idx="2"/>
          </p:nvPr>
        </p:nvPicPr>
        <p:blipFill>
          <a:blip r:embed="rId2">
            <a:extLst>
              <a:ext uri="{28A0092B-C50C-407E-A947-70E740481C1C}">
                <a14:useLocalDpi xmlns:a14="http://schemas.microsoft.com/office/drawing/2010/main" val="0"/>
              </a:ext>
            </a:extLst>
          </a:blip>
          <a:stretch>
            <a:fillRect/>
          </a:stretch>
        </p:blipFill>
        <p:spPr>
          <a:xfrm>
            <a:off x="1471115" y="2335239"/>
            <a:ext cx="7835705" cy="4262511"/>
          </a:xfrm>
          <a:prstGeom prst="rect">
            <a:avLst/>
          </a:prstGeom>
        </p:spPr>
      </p:pic>
    </p:spTree>
    <p:extLst>
      <p:ext uri="{BB962C8B-B14F-4D97-AF65-F5344CB8AC3E}">
        <p14:creationId xmlns:p14="http://schemas.microsoft.com/office/powerpoint/2010/main" val="9052294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91600"/>
            <a:ext cx="8596668" cy="721274"/>
          </a:xfrm>
        </p:spPr>
        <p:txBody>
          <a:bodyPr/>
          <a:lstStyle/>
          <a:p>
            <a:r>
              <a:rPr lang="en-US" dirty="0"/>
              <a:t>Definitions </a:t>
            </a:r>
            <a:endParaRPr lang="ar-IQ" dirty="0"/>
          </a:p>
        </p:txBody>
      </p:sp>
      <mc:AlternateContent xmlns:mc="http://schemas.openxmlformats.org/markup-compatibility/2006" xmlns:a14="http://schemas.microsoft.com/office/drawing/2010/main">
        <mc:Choice Requires="a14">
          <p:sp>
            <p:nvSpPr>
              <p:cNvPr id="3" name="Content Placeholder 2"/>
              <p:cNvSpPr>
                <a:spLocks noGrp="1"/>
              </p:cNvSpPr>
              <p:nvPr>
                <p:ph sz="half" idx="1"/>
              </p:nvPr>
            </p:nvSpPr>
            <p:spPr>
              <a:xfrm>
                <a:off x="677334" y="1012874"/>
                <a:ext cx="9873435" cy="5036233"/>
              </a:xfrm>
            </p:spPr>
            <p:txBody>
              <a:bodyPr>
                <a:normAutofit lnSpcReduction="10000"/>
              </a:bodyPr>
              <a:lstStyle/>
              <a:p>
                <a:pPr algn="l" rtl="0"/>
                <a:r>
                  <a:rPr lang="en-US" dirty="0"/>
                  <a:t>Aquifers: a geologic formation which contains water and transmits it from one point to another in quantities sufficient to permit economic development.</a:t>
                </a:r>
              </a:p>
              <a:p>
                <a:pPr algn="l" rtl="0"/>
                <a:r>
                  <a:rPr lang="en-US" dirty="0"/>
                  <a:t>Movement of groundwater: is the water movement in the soil below capillary tables. </a:t>
                </a:r>
              </a:p>
              <a:p>
                <a:pPr algn="l" rtl="0"/>
                <a:r>
                  <a:rPr lang="en-US" dirty="0"/>
                  <a:t>Transmissibility: representation of the flow rate per day through a section 1 </a:t>
                </a:r>
                <a:r>
                  <a:rPr lang="en-US" dirty="0" err="1"/>
                  <a:t>ft</a:t>
                </a:r>
                <a:r>
                  <a:rPr lang="en-US" dirty="0"/>
                  <a:t> or 1 m wide and the thickness of the aquifer under unit head (slope 1ft/1ft).</a:t>
                </a:r>
              </a:p>
              <a:p>
                <a:pPr algn="l" rtl="0"/>
                <a:r>
                  <a:rPr lang="en-US" dirty="0"/>
                  <a:t>In 1856 Darcy confirmed the applicability of principles of fluid flow in capillary tubes, developed several years earlier by Hagen and </a:t>
                </a:r>
                <a:r>
                  <a:rPr lang="en-US" dirty="0" err="1"/>
                  <a:t>Poiseuille</a:t>
                </a:r>
                <a:r>
                  <a:rPr lang="en-US" dirty="0"/>
                  <a:t>, to the flow of water in permeable media. Darcy's law can be written as:</a:t>
                </a:r>
              </a:p>
              <a:p>
                <a:pPr marL="0" indent="0" algn="l" rtl="0">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𝑣</m:t>
                      </m:r>
                      <m:r>
                        <a:rPr lang="en-US" i="1">
                          <a:latin typeface="Cambria Math" panose="02040503050406030204" pitchFamily="18" charset="0"/>
                        </a:rPr>
                        <m:t>=</m:t>
                      </m:r>
                      <m:r>
                        <a:rPr lang="en-US" i="1">
                          <a:latin typeface="Cambria Math" panose="02040503050406030204" pitchFamily="18" charset="0"/>
                        </a:rPr>
                        <m:t>𝐾</m:t>
                      </m:r>
                      <m:r>
                        <a:rPr lang="en-US" i="1">
                          <a:latin typeface="Cambria Math" panose="02040503050406030204" pitchFamily="18" charset="0"/>
                        </a:rPr>
                        <m:t>∗</m:t>
                      </m:r>
                      <m:r>
                        <a:rPr lang="en-US" i="1">
                          <a:latin typeface="Cambria Math" panose="02040503050406030204" pitchFamily="18" charset="0"/>
                        </a:rPr>
                        <m:t>𝑆</m:t>
                      </m:r>
                    </m:oMath>
                  </m:oMathPara>
                </a14:m>
                <a:endParaRPr lang="en-US" dirty="0"/>
              </a:p>
              <a:p>
                <a:pPr algn="l" rtl="0"/>
                <a:r>
                  <a:rPr lang="en-US" dirty="0"/>
                  <a:t>The discharge of the aquifer can be found by from:</a:t>
                </a:r>
              </a:p>
              <a:p>
                <a:pPr marL="0" indent="0" algn="l" rtl="0">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𝑞</m:t>
                      </m:r>
                      <m:r>
                        <a:rPr lang="en-US" i="1">
                          <a:latin typeface="Cambria Math" panose="02040503050406030204" pitchFamily="18" charset="0"/>
                        </a:rPr>
                        <m:t>=</m:t>
                      </m:r>
                      <m:r>
                        <a:rPr lang="en-US" i="1">
                          <a:latin typeface="Cambria Math" panose="02040503050406030204" pitchFamily="18" charset="0"/>
                        </a:rPr>
                        <m:t>𝐴</m:t>
                      </m:r>
                      <m:r>
                        <a:rPr lang="en-US" i="1">
                          <a:latin typeface="Cambria Math" panose="02040503050406030204" pitchFamily="18" charset="0"/>
                        </a:rPr>
                        <m:t>∗</m:t>
                      </m:r>
                      <m:r>
                        <a:rPr lang="en-US" i="1">
                          <a:latin typeface="Cambria Math" panose="02040503050406030204" pitchFamily="18" charset="0"/>
                        </a:rPr>
                        <m:t>𝐾</m:t>
                      </m:r>
                      <m:r>
                        <a:rPr lang="en-US" i="1">
                          <a:latin typeface="Cambria Math" panose="02040503050406030204" pitchFamily="18" charset="0"/>
                        </a:rPr>
                        <m:t>∗</m:t>
                      </m:r>
                      <m:r>
                        <a:rPr lang="en-US" i="1">
                          <a:latin typeface="Cambria Math" panose="02040503050406030204" pitchFamily="18" charset="0"/>
                        </a:rPr>
                        <m:t>𝑆</m:t>
                      </m:r>
                    </m:oMath>
                  </m:oMathPara>
                </a14:m>
                <a:endParaRPr lang="en-US" dirty="0"/>
              </a:p>
              <a:p>
                <a:pPr algn="l" rtl="0"/>
                <a:r>
                  <a:rPr lang="en-US" dirty="0"/>
                  <a:t>Transmissibility: representation of the flow rate per day through a section 1 </a:t>
                </a:r>
                <a:r>
                  <a:rPr lang="en-US" dirty="0" err="1"/>
                  <a:t>ft</a:t>
                </a:r>
                <a:r>
                  <a:rPr lang="en-US" dirty="0"/>
                  <a:t> or 1 m wide and the thickness of the aquifer under unit head (slope 1ft/1ft). </a:t>
                </a:r>
              </a:p>
              <a:p>
                <a:pPr marL="0" indent="0" algn="l" rtl="0">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𝑇</m:t>
                      </m:r>
                      <m:r>
                        <a:rPr lang="en-US" i="1">
                          <a:latin typeface="Cambria Math" panose="02040503050406030204" pitchFamily="18" charset="0"/>
                        </a:rPr>
                        <m:t>=</m:t>
                      </m:r>
                      <m:r>
                        <a:rPr lang="en-US" i="1">
                          <a:latin typeface="Cambria Math" panose="02040503050406030204" pitchFamily="18" charset="0"/>
                        </a:rPr>
                        <m:t>𝐾</m:t>
                      </m:r>
                      <m:r>
                        <a:rPr lang="en-US" i="1">
                          <a:latin typeface="Cambria Math" panose="02040503050406030204" pitchFamily="18" charset="0"/>
                        </a:rPr>
                        <m:t>∗</m:t>
                      </m:r>
                      <m:r>
                        <a:rPr lang="en-US" i="1">
                          <a:latin typeface="Cambria Math" panose="02040503050406030204" pitchFamily="18" charset="0"/>
                        </a:rPr>
                        <m:t>𝑌</m:t>
                      </m:r>
                    </m:oMath>
                  </m:oMathPara>
                </a14:m>
                <a:endParaRPr lang="en-US" dirty="0"/>
              </a:p>
              <a:p>
                <a:pPr algn="l" rtl="0"/>
                <a:r>
                  <a:rPr lang="en-US" dirty="0"/>
                  <a:t>The discharge can be found from transmissibility as:</a:t>
                </a:r>
              </a:p>
              <a:p>
                <a:pPr marL="0" indent="0" algn="l" rtl="0">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𝑞</m:t>
                      </m:r>
                      <m:r>
                        <a:rPr lang="en-US" i="1">
                          <a:latin typeface="Cambria Math" panose="02040503050406030204" pitchFamily="18" charset="0"/>
                        </a:rPr>
                        <m:t>=</m:t>
                      </m:r>
                      <m:r>
                        <a:rPr lang="en-US" i="1">
                          <a:latin typeface="Cambria Math" panose="02040503050406030204" pitchFamily="18" charset="0"/>
                        </a:rPr>
                        <m:t>𝑇</m:t>
                      </m:r>
                      <m:r>
                        <a:rPr lang="en-US" i="1">
                          <a:latin typeface="Cambria Math" panose="02040503050406030204" pitchFamily="18" charset="0"/>
                        </a:rPr>
                        <m:t>∗</m:t>
                      </m:r>
                      <m:r>
                        <a:rPr lang="en-US" i="1">
                          <a:latin typeface="Cambria Math" panose="02040503050406030204" pitchFamily="18" charset="0"/>
                        </a:rPr>
                        <m:t>𝐵</m:t>
                      </m:r>
                      <m:r>
                        <a:rPr lang="en-US" i="1">
                          <a:latin typeface="Cambria Math" panose="02040503050406030204" pitchFamily="18" charset="0"/>
                        </a:rPr>
                        <m:t>∗</m:t>
                      </m:r>
                      <m:r>
                        <a:rPr lang="en-US" i="1">
                          <a:latin typeface="Cambria Math" panose="02040503050406030204" pitchFamily="18" charset="0"/>
                        </a:rPr>
                        <m:t>𝑆</m:t>
                      </m:r>
                    </m:oMath>
                  </m:oMathPara>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half" idx="1"/>
              </p:nvPr>
            </p:nvSpPr>
            <p:spPr>
              <a:xfrm>
                <a:off x="677334" y="1012874"/>
                <a:ext cx="9873435" cy="5036233"/>
              </a:xfrm>
              <a:blipFill>
                <a:blip r:embed="rId2"/>
                <a:stretch>
                  <a:fillRect l="-123" t="-1211" r="-988"/>
                </a:stretch>
              </a:blipFill>
            </p:spPr>
            <p:txBody>
              <a:bodyPr/>
              <a:lstStyle/>
              <a:p>
                <a:r>
                  <a:rPr lang="ar-IQ">
                    <a:noFill/>
                  </a:rPr>
                  <a:t> </a:t>
                </a:r>
              </a:p>
            </p:txBody>
          </p:sp>
        </mc:Fallback>
      </mc:AlternateContent>
    </p:spTree>
    <p:extLst>
      <p:ext uri="{BB962C8B-B14F-4D97-AF65-F5344CB8AC3E}">
        <p14:creationId xmlns:p14="http://schemas.microsoft.com/office/powerpoint/2010/main" val="12448180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Unconfined aquifers</a:t>
            </a:r>
            <a:endParaRPr lang="ar-IQ" dirty="0"/>
          </a:p>
        </p:txBody>
      </p:sp>
      <p:sp>
        <p:nvSpPr>
          <p:cNvPr id="3" name="Content Placeholder 2"/>
          <p:cNvSpPr>
            <a:spLocks noGrp="1"/>
          </p:cNvSpPr>
          <p:nvPr>
            <p:ph sz="half" idx="1"/>
          </p:nvPr>
        </p:nvSpPr>
        <p:spPr>
          <a:xfrm>
            <a:off x="677334" y="1527543"/>
            <a:ext cx="8596668" cy="990574"/>
          </a:xfrm>
        </p:spPr>
        <p:txBody>
          <a:bodyPr/>
          <a:lstStyle/>
          <a:p>
            <a:pPr algn="just" rtl="0"/>
            <a:r>
              <a:rPr lang="en-US" dirty="0"/>
              <a:t>Unconfined aquifers: is the aquifer has a free water table and impervious bed. The groundwater has the ability of moving vertically and horizontally. The </a:t>
            </a:r>
            <a:r>
              <a:rPr lang="en-US" dirty="0" err="1"/>
              <a:t>piezometric</a:t>
            </a:r>
            <a:r>
              <a:rPr lang="en-US" dirty="0"/>
              <a:t> line is the water table.</a:t>
            </a:r>
          </a:p>
          <a:p>
            <a:pPr algn="just" rtl="0"/>
            <a:endParaRPr lang="ar-IQ" dirty="0"/>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918181" y="2518117"/>
            <a:ext cx="8114974" cy="4051495"/>
          </a:xfrm>
          <a:prstGeom prst="rect">
            <a:avLst/>
          </a:prstGeom>
        </p:spPr>
      </p:pic>
    </p:spTree>
    <p:extLst>
      <p:ext uri="{BB962C8B-B14F-4D97-AF65-F5344CB8AC3E}">
        <p14:creationId xmlns:p14="http://schemas.microsoft.com/office/powerpoint/2010/main" val="40432774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Confined aquifers</a:t>
            </a:r>
            <a:endParaRPr lang="ar-IQ" dirty="0"/>
          </a:p>
        </p:txBody>
      </p:sp>
      <p:sp>
        <p:nvSpPr>
          <p:cNvPr id="3" name="Content Placeholder 2"/>
          <p:cNvSpPr>
            <a:spLocks noGrp="1"/>
          </p:cNvSpPr>
          <p:nvPr>
            <p:ph sz="half" idx="1"/>
          </p:nvPr>
        </p:nvSpPr>
        <p:spPr>
          <a:xfrm>
            <a:off x="677334" y="1392703"/>
            <a:ext cx="8596668" cy="1181686"/>
          </a:xfrm>
        </p:spPr>
        <p:txBody>
          <a:bodyPr/>
          <a:lstStyle/>
          <a:p>
            <a:pPr algn="just" rtl="0"/>
            <a:r>
              <a:rPr lang="en-US" dirty="0"/>
              <a:t>Confined aquifers: is the aquifer which has a pressurized flow in between two impervious layers. There is horizontal flow (one direction flow). The piezo metric-line is higher than the water table.</a:t>
            </a:r>
            <a:endParaRPr lang="ar-IQ" dirty="0"/>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1729292" y="2574389"/>
            <a:ext cx="6492752" cy="4029368"/>
          </a:xfrm>
          <a:prstGeom prst="rect">
            <a:avLst/>
          </a:prstGeom>
        </p:spPr>
      </p:pic>
    </p:spTree>
    <p:extLst>
      <p:ext uri="{BB962C8B-B14F-4D97-AF65-F5344CB8AC3E}">
        <p14:creationId xmlns:p14="http://schemas.microsoft.com/office/powerpoint/2010/main" val="14267079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59434"/>
            <a:ext cx="8596668" cy="881575"/>
          </a:xfrm>
        </p:spPr>
        <p:txBody>
          <a:bodyPr/>
          <a:lstStyle/>
          <a:p>
            <a:r>
              <a:rPr lang="en-US" dirty="0"/>
              <a:t>Simi-confined aquifers</a:t>
            </a:r>
            <a:endParaRPr lang="ar-IQ" dirty="0"/>
          </a:p>
        </p:txBody>
      </p:sp>
      <p:sp>
        <p:nvSpPr>
          <p:cNvPr id="3" name="Content Placeholder 2"/>
          <p:cNvSpPr>
            <a:spLocks noGrp="1"/>
          </p:cNvSpPr>
          <p:nvPr>
            <p:ph sz="half" idx="1"/>
          </p:nvPr>
        </p:nvSpPr>
        <p:spPr>
          <a:xfrm>
            <a:off x="677334" y="1195754"/>
            <a:ext cx="4977878" cy="4845607"/>
          </a:xfrm>
        </p:spPr>
        <p:txBody>
          <a:bodyPr/>
          <a:lstStyle/>
          <a:p>
            <a:pPr algn="just" rtl="0"/>
            <a:r>
              <a:rPr lang="en-US" dirty="0"/>
              <a:t>Simi-confined aquifers: is the aquifer that has an Aquitard Simi-previous layer with small hydraulic conductivity where the flow direction though it is vertically. The aquitard separate two layers where the layer below Aquitard named confined and the layer above Aquitard named unconfined.</a:t>
            </a:r>
            <a:endParaRPr lang="ar-IQ" dirty="0"/>
          </a:p>
        </p:txBody>
      </p:sp>
      <p:pic>
        <p:nvPicPr>
          <p:cNvPr id="5" name="Picture 4">
            <a:extLst>
              <a:ext uri="{FF2B5EF4-FFF2-40B4-BE49-F238E27FC236}">
                <a16:creationId xmlns:a16="http://schemas.microsoft.com/office/drawing/2014/main" id="{86D4BBD2-B9CD-4343-A8FC-7024B3DEF26A}"/>
              </a:ext>
            </a:extLst>
          </p:cNvPr>
          <p:cNvPicPr/>
          <p:nvPr/>
        </p:nvPicPr>
        <p:blipFill rotWithShape="1">
          <a:blip r:embed="rId2">
            <a:extLst>
              <a:ext uri="{28A0092B-C50C-407E-A947-70E740481C1C}">
                <a14:useLocalDpi xmlns:a14="http://schemas.microsoft.com/office/drawing/2010/main" val="0"/>
              </a:ext>
            </a:extLst>
          </a:blip>
          <a:srcRect l="46586"/>
          <a:stretch/>
        </p:blipFill>
        <p:spPr bwMode="auto">
          <a:xfrm>
            <a:off x="6311709" y="1212982"/>
            <a:ext cx="4247810" cy="3854548"/>
          </a:xfrm>
          <a:prstGeom prst="rect">
            <a:avLst/>
          </a:prstGeom>
          <a:ln>
            <a:noFill/>
          </a:ln>
          <a:extLst>
            <a:ext uri="{53640926-AAD7-44D8-BBD7-CCE9431645EC}">
              <a14:shadowObscured xmlns:a14="http://schemas.microsoft.com/office/drawing/2010/main"/>
            </a:ext>
          </a:extLst>
        </p:spPr>
      </p:pic>
      <p:pic>
        <p:nvPicPr>
          <p:cNvPr id="6" name="Picture 5">
            <a:extLst>
              <a:ext uri="{FF2B5EF4-FFF2-40B4-BE49-F238E27FC236}">
                <a16:creationId xmlns:a16="http://schemas.microsoft.com/office/drawing/2014/main" id="{82EBA1F9-2E57-4660-B200-9A49BBB71DAC}"/>
              </a:ext>
            </a:extLst>
          </p:cNvPr>
          <p:cNvPicPr/>
          <p:nvPr/>
        </p:nvPicPr>
        <p:blipFill>
          <a:blip r:embed="rId3">
            <a:extLst>
              <a:ext uri="{28A0092B-C50C-407E-A947-70E740481C1C}">
                <a14:useLocalDpi xmlns:a14="http://schemas.microsoft.com/office/drawing/2010/main" val="0"/>
              </a:ext>
            </a:extLst>
          </a:blip>
          <a:stretch>
            <a:fillRect/>
          </a:stretch>
        </p:blipFill>
        <p:spPr>
          <a:xfrm>
            <a:off x="902416" y="3618557"/>
            <a:ext cx="4977877" cy="3080009"/>
          </a:xfrm>
          <a:prstGeom prst="rect">
            <a:avLst/>
          </a:prstGeom>
        </p:spPr>
      </p:pic>
    </p:spTree>
    <p:extLst>
      <p:ext uri="{BB962C8B-B14F-4D97-AF65-F5344CB8AC3E}">
        <p14:creationId xmlns:p14="http://schemas.microsoft.com/office/powerpoint/2010/main" val="33165562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798F5-7F50-4EBC-8144-D23D51B7786E}"/>
              </a:ext>
            </a:extLst>
          </p:cNvPr>
          <p:cNvSpPr>
            <a:spLocks noGrp="1"/>
          </p:cNvSpPr>
          <p:nvPr>
            <p:ph type="title"/>
          </p:nvPr>
        </p:nvSpPr>
        <p:spPr>
          <a:xfrm>
            <a:off x="677334" y="365760"/>
            <a:ext cx="8596668" cy="829994"/>
          </a:xfrm>
        </p:spPr>
        <p:txBody>
          <a:bodyPr/>
          <a:lstStyle/>
          <a:p>
            <a:pPr rtl="0"/>
            <a:r>
              <a:rPr lang="en-US" dirty="0"/>
              <a:t>Flow in Aquifer with Well Systems</a:t>
            </a:r>
            <a:endParaRPr lang="ar-IQ"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E8D5493-775F-4513-88B0-30AE0F57D523}"/>
                  </a:ext>
                </a:extLst>
              </p:cNvPr>
              <p:cNvSpPr>
                <a:spLocks noGrp="1"/>
              </p:cNvSpPr>
              <p:nvPr>
                <p:ph sz="half" idx="1"/>
              </p:nvPr>
            </p:nvSpPr>
            <p:spPr>
              <a:xfrm>
                <a:off x="677334" y="1195755"/>
                <a:ext cx="8596668" cy="1645919"/>
              </a:xfrm>
            </p:spPr>
            <p:txBody>
              <a:bodyPr>
                <a:normAutofit/>
              </a:bodyPr>
              <a:lstStyle/>
              <a:p>
                <a:pPr marL="0" indent="0" algn="l" rtl="0">
                  <a:buNone/>
                </a:pPr>
                <a:r>
                  <a:rPr lang="en-US" dirty="0"/>
                  <a:t>The flow toward the well in horizontal direction with hydrostatic pressure of cylinder surface at radius (r). The head of the hydrostatic pressure can be find from the equation:</a:t>
                </a:r>
              </a:p>
              <a:p>
                <a:pPr marL="0" indent="0" algn="l" rtl="0">
                  <a:buNone/>
                </a:pPr>
                <a14:m>
                  <m:oMathPara xmlns:m="http://schemas.openxmlformats.org/officeDocument/2006/math">
                    <m:oMathParaPr>
                      <m:jc m:val="centerGroup"/>
                    </m:oMathParaPr>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𝑑</m:t>
                          </m:r>
                        </m:num>
                        <m:den>
                          <m:r>
                            <a:rPr lang="en-US" i="1">
                              <a:latin typeface="Cambria Math" panose="02040503050406030204" pitchFamily="18" charset="0"/>
                            </a:rPr>
                            <m:t>𝑑𝑟</m:t>
                          </m:r>
                        </m:den>
                      </m:f>
                      <m:d>
                        <m:dPr>
                          <m:ctrlPr>
                            <a:rPr lang="en-US" i="1">
                              <a:latin typeface="Cambria Math" panose="02040503050406030204" pitchFamily="18" charset="0"/>
                            </a:rPr>
                          </m:ctrlPr>
                        </m:dPr>
                        <m:e>
                          <m:r>
                            <a:rPr lang="en-US" i="1">
                              <a:latin typeface="Cambria Math" panose="02040503050406030204" pitchFamily="18" charset="0"/>
                            </a:rPr>
                            <m:t>𝑟</m:t>
                          </m:r>
                          <m:f>
                            <m:fPr>
                              <m:ctrlPr>
                                <a:rPr lang="en-US" i="1">
                                  <a:latin typeface="Cambria Math" panose="02040503050406030204" pitchFamily="18" charset="0"/>
                                </a:rPr>
                              </m:ctrlPr>
                            </m:fPr>
                            <m:num>
                              <m:r>
                                <a:rPr lang="en-US" i="1">
                                  <a:latin typeface="Cambria Math" panose="02040503050406030204" pitchFamily="18" charset="0"/>
                                </a:rPr>
                                <m:t>𝑑</m:t>
                              </m:r>
                              <m:sSub>
                                <m:sSubPr>
                                  <m:ctrlPr>
                                    <a:rPr lang="en-US" i="1">
                                      <a:latin typeface="Cambria Math" panose="02040503050406030204" pitchFamily="18" charset="0"/>
                                    </a:rPr>
                                  </m:ctrlPr>
                                </m:sSubPr>
                                <m:e>
                                  <m:r>
                                    <a:rPr lang="en-US" i="1">
                                      <a:latin typeface="Cambria Math" panose="02040503050406030204" pitchFamily="18" charset="0"/>
                                    </a:rPr>
                                    <m:t>𝐻</m:t>
                                  </m:r>
                                </m:e>
                                <m:sub>
                                  <m:r>
                                    <a:rPr lang="en-US" i="1">
                                      <a:latin typeface="Cambria Math" panose="02040503050406030204" pitchFamily="18" charset="0"/>
                                    </a:rPr>
                                    <m:t>𝑟</m:t>
                                  </m:r>
                                </m:sub>
                              </m:sSub>
                            </m:num>
                            <m:den>
                              <m:r>
                                <a:rPr lang="en-US" i="1">
                                  <a:latin typeface="Cambria Math" panose="02040503050406030204" pitchFamily="18" charset="0"/>
                                </a:rPr>
                                <m:t>𝑑𝑟</m:t>
                              </m:r>
                            </m:den>
                          </m:f>
                        </m:e>
                      </m:d>
                      <m:r>
                        <a:rPr lang="en-US" i="1">
                          <a:latin typeface="Cambria Math" panose="02040503050406030204" pitchFamily="18" charset="0"/>
                        </a:rPr>
                        <m:t>=</m:t>
                      </m:r>
                      <m:r>
                        <a:rPr lang="en-US" i="1">
                          <a:latin typeface="Cambria Math" panose="02040503050406030204" pitchFamily="18" charset="0"/>
                        </a:rPr>
                        <m:t>0</m:t>
                      </m:r>
                    </m:oMath>
                  </m:oMathPara>
                </a14:m>
                <a:endParaRPr lang="en-US" dirty="0"/>
              </a:p>
            </p:txBody>
          </p:sp>
        </mc:Choice>
        <mc:Fallback xmlns="">
          <p:sp>
            <p:nvSpPr>
              <p:cNvPr id="3" name="Content Placeholder 2">
                <a:extLst>
                  <a:ext uri="{FF2B5EF4-FFF2-40B4-BE49-F238E27FC236}">
                    <a16:creationId xmlns:a16="http://schemas.microsoft.com/office/drawing/2014/main" id="{0E8D5493-775F-4513-88B0-30AE0F57D523}"/>
                  </a:ext>
                </a:extLst>
              </p:cNvPr>
              <p:cNvSpPr>
                <a:spLocks noGrp="1" noRot="1" noChangeAspect="1" noMove="1" noResize="1" noEditPoints="1" noAdjustHandles="1" noChangeArrowheads="1" noChangeShapeType="1" noTextEdit="1"/>
              </p:cNvSpPr>
              <p:nvPr>
                <p:ph sz="half" idx="1"/>
              </p:nvPr>
            </p:nvSpPr>
            <p:spPr>
              <a:xfrm>
                <a:off x="677334" y="1195755"/>
                <a:ext cx="8596668" cy="1645919"/>
              </a:xfrm>
              <a:blipFill>
                <a:blip r:embed="rId2"/>
                <a:stretch>
                  <a:fillRect l="-567" t="-2222"/>
                </a:stretch>
              </a:blipFill>
            </p:spPr>
            <p:txBody>
              <a:bodyPr/>
              <a:lstStyle/>
              <a:p>
                <a:r>
                  <a:rPr lang="ar-IQ">
                    <a:noFill/>
                  </a:rPr>
                  <a:t> </a:t>
                </a:r>
              </a:p>
            </p:txBody>
          </p:sp>
        </mc:Fallback>
      </mc:AlternateContent>
      <p:pic>
        <p:nvPicPr>
          <p:cNvPr id="5" name="Content Placeholder 4">
            <a:extLst>
              <a:ext uri="{FF2B5EF4-FFF2-40B4-BE49-F238E27FC236}">
                <a16:creationId xmlns:a16="http://schemas.microsoft.com/office/drawing/2014/main" id="{D00BC8DD-62D3-4A8B-8162-B4C0684C8A49}"/>
              </a:ext>
            </a:extLst>
          </p:cNvPr>
          <p:cNvPicPr>
            <a:picLocks noGrp="1"/>
          </p:cNvPicPr>
          <p:nvPr>
            <p:ph sz="half" idx="2"/>
          </p:nvPr>
        </p:nvPicPr>
        <p:blipFill>
          <a:blip r:embed="rId3">
            <a:extLst>
              <a:ext uri="{28A0092B-C50C-407E-A947-70E740481C1C}">
                <a14:useLocalDpi xmlns:a14="http://schemas.microsoft.com/office/drawing/2010/main" val="0"/>
              </a:ext>
            </a:extLst>
          </a:blip>
          <a:stretch>
            <a:fillRect/>
          </a:stretch>
        </p:blipFill>
        <p:spPr>
          <a:xfrm>
            <a:off x="1037449" y="2841674"/>
            <a:ext cx="7876438" cy="3854548"/>
          </a:xfrm>
          <a:prstGeom prst="rect">
            <a:avLst/>
          </a:prstGeom>
        </p:spPr>
      </p:pic>
    </p:spTree>
    <p:extLst>
      <p:ext uri="{BB962C8B-B14F-4D97-AF65-F5344CB8AC3E}">
        <p14:creationId xmlns:p14="http://schemas.microsoft.com/office/powerpoint/2010/main" val="3920166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19E0D5-AB49-447B-91B8-7A231462F027}"/>
              </a:ext>
            </a:extLst>
          </p:cNvPr>
          <p:cNvSpPr>
            <a:spLocks noGrp="1"/>
          </p:cNvSpPr>
          <p:nvPr>
            <p:ph type="title"/>
          </p:nvPr>
        </p:nvSpPr>
        <p:spPr>
          <a:xfrm>
            <a:off x="677334" y="187569"/>
            <a:ext cx="8596668" cy="797169"/>
          </a:xfrm>
        </p:spPr>
        <p:txBody>
          <a:bodyPr/>
          <a:lstStyle/>
          <a:p>
            <a:r>
              <a:rPr lang="en-US" dirty="0"/>
              <a:t>Well with confined aquifer</a:t>
            </a:r>
            <a:endParaRPr lang="ar-IQ"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45D4913-B3E5-46D9-B1A3-9AE30EC2F4A8}"/>
                  </a:ext>
                </a:extLst>
              </p:cNvPr>
              <p:cNvSpPr>
                <a:spLocks noGrp="1"/>
              </p:cNvSpPr>
              <p:nvPr>
                <p:ph sz="half" idx="1"/>
              </p:nvPr>
            </p:nvSpPr>
            <p:spPr>
              <a:xfrm>
                <a:off x="576774" y="984738"/>
                <a:ext cx="9453491" cy="1167619"/>
              </a:xfrm>
            </p:spPr>
            <p:txBody>
              <a:bodyPr>
                <a:noAutofit/>
              </a:bodyPr>
              <a:lstStyle/>
              <a:p>
                <a:pPr marL="0" indent="0" algn="l" rtl="0">
                  <a:buNone/>
                </a:pPr>
                <a:r>
                  <a:rPr lang="en-US" sz="2400" dirty="0"/>
                  <a:t>Using integration the distribution head through the aquifer can be find from:</a:t>
                </a:r>
              </a:p>
              <a:p>
                <a:pPr marL="0" indent="0" algn="l" rtl="0">
                  <a:buNone/>
                </a:pPr>
                <a14:m>
                  <m:oMathPara xmlns:m="http://schemas.openxmlformats.org/officeDocument/2006/math">
                    <m:oMathParaPr>
                      <m:jc m:val="centerGroup"/>
                    </m:oMathParaPr>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𝐻</m:t>
                          </m:r>
                        </m:e>
                        <m:sub>
                          <m:r>
                            <a:rPr lang="en-US" sz="2400" i="1">
                              <a:latin typeface="Cambria Math" panose="02040503050406030204" pitchFamily="18" charset="0"/>
                            </a:rPr>
                            <m:t>𝑟</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𝐻</m:t>
                          </m:r>
                        </m:e>
                        <m:sub>
                          <m:r>
                            <a:rPr lang="en-US" sz="2400" i="1">
                              <a:latin typeface="Cambria Math" panose="02040503050406030204" pitchFamily="18" charset="0"/>
                            </a:rPr>
                            <m:t>𝑅</m:t>
                          </m:r>
                        </m:sub>
                      </m:sSub>
                      <m:r>
                        <a:rPr lang="en-US" sz="2400" i="1">
                          <a:latin typeface="Cambria Math" panose="02040503050406030204" pitchFamily="18" charset="0"/>
                        </a:rPr>
                        <m:t>+</m:t>
                      </m:r>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panose="02040503050406030204" pitchFamily="18" charset="0"/>
                                </a:rPr>
                                <m:t>𝐻</m:t>
                              </m:r>
                            </m:e>
                            <m:sub>
                              <m:r>
                                <a:rPr lang="en-US" sz="2400" i="1">
                                  <a:latin typeface="Cambria Math" panose="02040503050406030204" pitchFamily="18" charset="0"/>
                                </a:rPr>
                                <m:t>𝑅</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𝐻</m:t>
                              </m:r>
                            </m:e>
                            <m:sub>
                              <m:r>
                                <a:rPr lang="en-US" sz="2400" i="1">
                                  <a:latin typeface="Cambria Math" panose="02040503050406030204" pitchFamily="18" charset="0"/>
                                </a:rPr>
                                <m:t>𝑤</m:t>
                              </m:r>
                            </m:sub>
                          </m:sSub>
                        </m:num>
                        <m:den>
                          <m:func>
                            <m:funcPr>
                              <m:ctrlPr>
                                <a:rPr lang="en-US" sz="2400" i="1">
                                  <a:latin typeface="Cambria Math" panose="02040503050406030204" pitchFamily="18" charset="0"/>
                                </a:rPr>
                              </m:ctrlPr>
                            </m:funcPr>
                            <m:fName>
                              <m:r>
                                <m:rPr>
                                  <m:sty m:val="p"/>
                                </m:rPr>
                                <a:rPr lang="en-US" sz="2400">
                                  <a:latin typeface="Cambria Math" panose="02040503050406030204" pitchFamily="18" charset="0"/>
                                </a:rPr>
                                <m:t>ln</m:t>
                              </m:r>
                            </m:fName>
                            <m:e>
                              <m:d>
                                <m:dPr>
                                  <m:ctrlPr>
                                    <a:rPr lang="en-US" sz="2400" i="1">
                                      <a:latin typeface="Cambria Math" panose="02040503050406030204" pitchFamily="18" charset="0"/>
                                    </a:rPr>
                                  </m:ctrlPr>
                                </m:dPr>
                                <m:e>
                                  <m:f>
                                    <m:fPr>
                                      <m:ctrlPr>
                                        <a:rPr lang="en-US" sz="2400" i="1">
                                          <a:latin typeface="Cambria Math" panose="02040503050406030204" pitchFamily="18" charset="0"/>
                                        </a:rPr>
                                      </m:ctrlPr>
                                    </m:fPr>
                                    <m:num>
                                      <m:r>
                                        <a:rPr lang="en-US" sz="2400" i="1">
                                          <a:latin typeface="Cambria Math" panose="02040503050406030204" pitchFamily="18" charset="0"/>
                                        </a:rPr>
                                        <m:t>𝑅</m:t>
                                      </m:r>
                                    </m:num>
                                    <m:den>
                                      <m:sSub>
                                        <m:sSubPr>
                                          <m:ctrlPr>
                                            <a:rPr lang="en-US" sz="2400" i="1">
                                              <a:latin typeface="Cambria Math" panose="02040503050406030204" pitchFamily="18" charset="0"/>
                                            </a:rPr>
                                          </m:ctrlPr>
                                        </m:sSubPr>
                                        <m:e>
                                          <m:r>
                                            <a:rPr lang="en-US" sz="2400" i="1">
                                              <a:latin typeface="Cambria Math" panose="02040503050406030204" pitchFamily="18" charset="0"/>
                                            </a:rPr>
                                            <m:t>𝑟</m:t>
                                          </m:r>
                                        </m:e>
                                        <m:sub>
                                          <m:r>
                                            <a:rPr lang="en-US" sz="2400" i="1">
                                              <a:latin typeface="Cambria Math" panose="02040503050406030204" pitchFamily="18" charset="0"/>
                                            </a:rPr>
                                            <m:t>𝑤</m:t>
                                          </m:r>
                                        </m:sub>
                                      </m:sSub>
                                    </m:den>
                                  </m:f>
                                </m:e>
                              </m:d>
                            </m:e>
                          </m:func>
                        </m:den>
                      </m:f>
                      <m:r>
                        <a:rPr lang="en-US" sz="2400" i="1">
                          <a:latin typeface="Cambria Math" panose="02040503050406030204" pitchFamily="18" charset="0"/>
                        </a:rPr>
                        <m:t>∗</m:t>
                      </m:r>
                      <m:d>
                        <m:dPr>
                          <m:ctrlPr>
                            <a:rPr lang="en-US" sz="2400" i="1">
                              <a:latin typeface="Cambria Math" panose="02040503050406030204" pitchFamily="18" charset="0"/>
                            </a:rPr>
                          </m:ctrlPr>
                        </m:dPr>
                        <m:e>
                          <m:func>
                            <m:funcPr>
                              <m:ctrlPr>
                                <a:rPr lang="en-US" sz="2400" i="1">
                                  <a:latin typeface="Cambria Math" panose="02040503050406030204" pitchFamily="18" charset="0"/>
                                </a:rPr>
                              </m:ctrlPr>
                            </m:funcPr>
                            <m:fName>
                              <m:r>
                                <m:rPr>
                                  <m:sty m:val="p"/>
                                </m:rPr>
                                <a:rPr lang="en-US" sz="2400">
                                  <a:latin typeface="Cambria Math" panose="02040503050406030204" pitchFamily="18" charset="0"/>
                                </a:rPr>
                                <m:t>ln</m:t>
                              </m:r>
                            </m:fName>
                            <m:e>
                              <m:d>
                                <m:dPr>
                                  <m:ctrlPr>
                                    <a:rPr lang="en-US" sz="2400" i="1">
                                      <a:latin typeface="Cambria Math" panose="02040503050406030204" pitchFamily="18" charset="0"/>
                                    </a:rPr>
                                  </m:ctrlPr>
                                </m:dPr>
                                <m:e>
                                  <m:r>
                                    <a:rPr lang="en-US" sz="2400" i="1">
                                      <a:latin typeface="Cambria Math" panose="02040503050406030204" pitchFamily="18" charset="0"/>
                                    </a:rPr>
                                    <m:t>𝑟</m:t>
                                  </m:r>
                                </m:e>
                              </m:d>
                            </m:e>
                          </m:func>
                          <m:r>
                            <a:rPr lang="en-US" sz="2400" i="1">
                              <a:latin typeface="Cambria Math" panose="02040503050406030204" pitchFamily="18" charset="0"/>
                            </a:rPr>
                            <m:t>−</m:t>
                          </m:r>
                          <m:func>
                            <m:funcPr>
                              <m:ctrlPr>
                                <a:rPr lang="en-US" sz="2400" i="1">
                                  <a:latin typeface="Cambria Math" panose="02040503050406030204" pitchFamily="18" charset="0"/>
                                </a:rPr>
                              </m:ctrlPr>
                            </m:funcPr>
                            <m:fName>
                              <m:r>
                                <m:rPr>
                                  <m:sty m:val="p"/>
                                </m:rPr>
                                <a:rPr lang="en-US" sz="2400">
                                  <a:latin typeface="Cambria Math" panose="02040503050406030204" pitchFamily="18" charset="0"/>
                                </a:rPr>
                                <m:t>ln</m:t>
                              </m:r>
                            </m:fName>
                            <m:e>
                              <m:d>
                                <m:dPr>
                                  <m:ctrlPr>
                                    <a:rPr lang="en-US" sz="2400" i="1">
                                      <a:latin typeface="Cambria Math" panose="02040503050406030204" pitchFamily="18" charset="0"/>
                                    </a:rPr>
                                  </m:ctrlPr>
                                </m:dPr>
                                <m:e>
                                  <m:r>
                                    <a:rPr lang="en-US" sz="2400" i="1">
                                      <a:latin typeface="Cambria Math" panose="02040503050406030204" pitchFamily="18" charset="0"/>
                                    </a:rPr>
                                    <m:t>𝑅</m:t>
                                  </m:r>
                                </m:e>
                              </m:d>
                            </m:e>
                          </m:func>
                        </m:e>
                      </m:d>
                    </m:oMath>
                  </m:oMathPara>
                </a14:m>
                <a:endParaRPr lang="en-US" sz="2400" dirty="0"/>
              </a:p>
              <a:p>
                <a:pPr algn="l"/>
                <a:endParaRPr lang="ar-IQ" sz="2400" dirty="0"/>
              </a:p>
            </p:txBody>
          </p:sp>
        </mc:Choice>
        <mc:Fallback xmlns="">
          <p:sp>
            <p:nvSpPr>
              <p:cNvPr id="3" name="Content Placeholder 2">
                <a:extLst>
                  <a:ext uri="{FF2B5EF4-FFF2-40B4-BE49-F238E27FC236}">
                    <a16:creationId xmlns:a16="http://schemas.microsoft.com/office/drawing/2014/main" id="{545D4913-B3E5-46D9-B1A3-9AE30EC2F4A8}"/>
                  </a:ext>
                </a:extLst>
              </p:cNvPr>
              <p:cNvSpPr>
                <a:spLocks noGrp="1" noRot="1" noChangeAspect="1" noMove="1" noResize="1" noEditPoints="1" noAdjustHandles="1" noChangeArrowheads="1" noChangeShapeType="1" noTextEdit="1"/>
              </p:cNvSpPr>
              <p:nvPr>
                <p:ph sz="half" idx="1"/>
              </p:nvPr>
            </p:nvSpPr>
            <p:spPr>
              <a:xfrm>
                <a:off x="576774" y="984738"/>
                <a:ext cx="9453491" cy="1167619"/>
              </a:xfrm>
              <a:blipFill>
                <a:blip r:embed="rId2"/>
                <a:stretch>
                  <a:fillRect l="-1032" t="-4188" b="-56021"/>
                </a:stretch>
              </a:blipFill>
            </p:spPr>
            <p:txBody>
              <a:bodyPr/>
              <a:lstStyle/>
              <a:p>
                <a:r>
                  <a:rPr lang="ar-IQ">
                    <a:noFill/>
                  </a:rPr>
                  <a:t> </a:t>
                </a:r>
              </a:p>
            </p:txBody>
          </p:sp>
        </mc:Fallback>
      </mc:AlternateContent>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3ABBBCAC-A4D1-4262-B8A0-CE39147AC696}"/>
                  </a:ext>
                </a:extLst>
              </p:cNvPr>
              <p:cNvSpPr>
                <a:spLocks noGrp="1"/>
              </p:cNvSpPr>
              <p:nvPr>
                <p:ph sz="half" idx="2"/>
              </p:nvPr>
            </p:nvSpPr>
            <p:spPr>
              <a:xfrm>
                <a:off x="550723" y="3010486"/>
                <a:ext cx="9620216" cy="2791725"/>
              </a:xfrm>
            </p:spPr>
            <p:txBody>
              <a:bodyPr>
                <a:normAutofit fontScale="92500" lnSpcReduction="20000"/>
              </a:bodyPr>
              <a:lstStyle/>
              <a:p>
                <a:pPr marL="0" indent="0" algn="just" rtl="0">
                  <a:buNone/>
                </a:pPr>
                <a:r>
                  <a:rPr lang="en-US" sz="2400" dirty="0"/>
                  <a:t>Where:</a:t>
                </a:r>
              </a:p>
              <a:p>
                <a:pPr marL="0" indent="0" algn="just" rtl="0">
                  <a:buNone/>
                </a:pP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𝐻</m:t>
                        </m:r>
                      </m:e>
                      <m:sub>
                        <m:r>
                          <a:rPr lang="en-US" sz="2400" i="1">
                            <a:latin typeface="Cambria Math" panose="02040503050406030204" pitchFamily="18" charset="0"/>
                          </a:rPr>
                          <m:t>𝑟</m:t>
                        </m:r>
                      </m:sub>
                    </m:sSub>
                    <m:r>
                      <a:rPr lang="en-US" sz="2400" i="1">
                        <a:latin typeface="Cambria Math" panose="02040503050406030204" pitchFamily="18" charset="0"/>
                      </a:rPr>
                      <m:t>=</m:t>
                    </m:r>
                  </m:oMath>
                </a14:m>
                <a:r>
                  <a:rPr lang="en-US" sz="2400" dirty="0"/>
                  <a:t> the hydrostatic head of water at r distance from the well,</a:t>
                </a:r>
              </a:p>
              <a:p>
                <a:pPr marL="0" indent="0" algn="just" rtl="0">
                  <a:buNone/>
                </a:pP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𝐻</m:t>
                        </m:r>
                      </m:e>
                      <m:sub>
                        <m:r>
                          <a:rPr lang="en-US" sz="2400" i="1">
                            <a:latin typeface="Cambria Math" panose="02040503050406030204" pitchFamily="18" charset="0"/>
                          </a:rPr>
                          <m:t>𝑅</m:t>
                        </m:r>
                      </m:sub>
                    </m:sSub>
                    <m:r>
                      <a:rPr lang="en-US" sz="2400" i="1">
                        <a:latin typeface="Cambria Math" panose="02040503050406030204" pitchFamily="18" charset="0"/>
                      </a:rPr>
                      <m:t>=</m:t>
                    </m:r>
                  </m:oMath>
                </a14:m>
                <a:r>
                  <a:rPr lang="en-US" sz="2400" dirty="0"/>
                  <a:t> the hydrostatic head of water at R distance,</a:t>
                </a:r>
              </a:p>
              <a:p>
                <a:pPr marL="0" indent="0" algn="just" rtl="0">
                  <a:buNone/>
                </a:pPr>
                <a14:m>
                  <m:oMath xmlns:m="http://schemas.openxmlformats.org/officeDocument/2006/math">
                    <m:r>
                      <a:rPr lang="en-US" sz="2400" i="1">
                        <a:latin typeface="Cambria Math" panose="02040503050406030204" pitchFamily="18" charset="0"/>
                      </a:rPr>
                      <m:t>𝑅</m:t>
                    </m:r>
                    <m:r>
                      <a:rPr lang="en-US" sz="2400" i="1">
                        <a:latin typeface="Cambria Math" panose="02040503050406030204" pitchFamily="18" charset="0"/>
                      </a:rPr>
                      <m:t>  =</m:t>
                    </m:r>
                  </m:oMath>
                </a14:m>
                <a:r>
                  <a:rPr lang="en-US" sz="2400" dirty="0"/>
                  <a:t> the radius from the well until reach the hydrostatic head equal to the main head before the well,</a:t>
                </a:r>
              </a:p>
              <a:p>
                <a:pPr marL="0" indent="0" algn="just" rtl="0">
                  <a:buNone/>
                </a:pP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𝑟</m:t>
                        </m:r>
                      </m:e>
                      <m:sub>
                        <m:r>
                          <a:rPr lang="en-US" sz="2400" i="1">
                            <a:latin typeface="Cambria Math" panose="02040503050406030204" pitchFamily="18" charset="0"/>
                          </a:rPr>
                          <m:t>𝑤</m:t>
                        </m:r>
                      </m:sub>
                    </m:sSub>
                    <m:r>
                      <a:rPr lang="en-US" sz="2400" i="1">
                        <a:latin typeface="Cambria Math" panose="02040503050406030204" pitchFamily="18" charset="0"/>
                      </a:rPr>
                      <m:t> =</m:t>
                    </m:r>
                  </m:oMath>
                </a14:m>
                <a:r>
                  <a:rPr lang="en-US" sz="2400" dirty="0"/>
                  <a:t> well radius, and</a:t>
                </a:r>
              </a:p>
              <a:p>
                <a:pPr marL="0" indent="0" algn="just" rtl="0">
                  <a:buNone/>
                </a:pPr>
                <a14:m>
                  <m:oMath xmlns:m="http://schemas.openxmlformats.org/officeDocument/2006/math">
                    <m:r>
                      <a:rPr lang="en-US" sz="2400" i="1">
                        <a:latin typeface="Cambria Math" panose="02040503050406030204" pitchFamily="18" charset="0"/>
                      </a:rPr>
                      <m:t>𝑟</m:t>
                    </m:r>
                    <m:r>
                      <a:rPr lang="en-US" sz="2400" i="1">
                        <a:latin typeface="Cambria Math" panose="02040503050406030204" pitchFamily="18" charset="0"/>
                      </a:rPr>
                      <m:t>   =</m:t>
                    </m:r>
                  </m:oMath>
                </a14:m>
                <a:r>
                  <a:rPr lang="en-US" sz="2400" dirty="0"/>
                  <a:t> the radius from well to any point.</a:t>
                </a:r>
              </a:p>
              <a:p>
                <a:pPr algn="just"/>
                <a:endParaRPr lang="ar-IQ" sz="2400" dirty="0"/>
              </a:p>
            </p:txBody>
          </p:sp>
        </mc:Choice>
        <mc:Fallback xmlns="">
          <p:sp>
            <p:nvSpPr>
              <p:cNvPr id="4" name="Content Placeholder 3">
                <a:extLst>
                  <a:ext uri="{FF2B5EF4-FFF2-40B4-BE49-F238E27FC236}">
                    <a16:creationId xmlns:a16="http://schemas.microsoft.com/office/drawing/2014/main" id="{3ABBBCAC-A4D1-4262-B8A0-CE39147AC696}"/>
                  </a:ext>
                </a:extLst>
              </p:cNvPr>
              <p:cNvSpPr>
                <a:spLocks noGrp="1" noRot="1" noChangeAspect="1" noMove="1" noResize="1" noEditPoints="1" noAdjustHandles="1" noChangeArrowheads="1" noChangeShapeType="1" noTextEdit="1"/>
              </p:cNvSpPr>
              <p:nvPr>
                <p:ph sz="half" idx="2"/>
              </p:nvPr>
            </p:nvSpPr>
            <p:spPr>
              <a:xfrm>
                <a:off x="550723" y="3010486"/>
                <a:ext cx="9620216" cy="2791725"/>
              </a:xfrm>
              <a:blipFill>
                <a:blip r:embed="rId3"/>
                <a:stretch>
                  <a:fillRect l="-824" t="-4148" r="-824"/>
                </a:stretch>
              </a:blipFill>
            </p:spPr>
            <p:txBody>
              <a:bodyPr/>
              <a:lstStyle/>
              <a:p>
                <a:r>
                  <a:rPr lang="ar-IQ">
                    <a:noFill/>
                  </a:rPr>
                  <a:t> </a:t>
                </a:r>
              </a:p>
            </p:txBody>
          </p:sp>
        </mc:Fallback>
      </mc:AlternateContent>
    </p:spTree>
    <p:extLst>
      <p:ext uri="{BB962C8B-B14F-4D97-AF65-F5344CB8AC3E}">
        <p14:creationId xmlns:p14="http://schemas.microsoft.com/office/powerpoint/2010/main" val="40796639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577E6-6DB4-48BC-AC20-43634CF753B2}"/>
              </a:ext>
            </a:extLst>
          </p:cNvPr>
          <p:cNvSpPr>
            <a:spLocks noGrp="1"/>
          </p:cNvSpPr>
          <p:nvPr>
            <p:ph type="title"/>
          </p:nvPr>
        </p:nvSpPr>
        <p:spPr>
          <a:xfrm>
            <a:off x="677334" y="412648"/>
            <a:ext cx="8596668" cy="783102"/>
          </a:xfrm>
        </p:spPr>
        <p:txBody>
          <a:bodyPr>
            <a:normAutofit fontScale="90000"/>
          </a:bodyPr>
          <a:lstStyle/>
          <a:p>
            <a:r>
              <a:rPr lang="en-US" dirty="0"/>
              <a:t>Discharge of the aquifer can be found from:</a:t>
            </a:r>
            <a:br>
              <a:rPr lang="en-US" dirty="0"/>
            </a:br>
            <a:endParaRPr lang="ar-IQ"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DE975D1-CFD0-4ABE-A6D1-B176119D3F41}"/>
                  </a:ext>
                </a:extLst>
              </p:cNvPr>
              <p:cNvSpPr>
                <a:spLocks noGrp="1"/>
              </p:cNvSpPr>
              <p:nvPr>
                <p:ph sz="half" idx="1"/>
              </p:nvPr>
            </p:nvSpPr>
            <p:spPr>
              <a:xfrm>
                <a:off x="677334" y="1195750"/>
                <a:ext cx="5273300" cy="4845611"/>
              </a:xfrm>
            </p:spPr>
            <p:txBody>
              <a:bodyPr>
                <a:normAutofit fontScale="92500"/>
              </a:bodyPr>
              <a:lstStyle/>
              <a:p>
                <a:pPr marL="0" indent="0" algn="just" rtl="0">
                  <a:buNone/>
                </a:pPr>
                <a14:m>
                  <m:oMathPara xmlns:m="http://schemas.openxmlformats.org/officeDocument/2006/math">
                    <m:oMathParaPr>
                      <m:jc m:val="left"/>
                    </m:oMathParaPr>
                    <m:oMath xmlns:m="http://schemas.openxmlformats.org/officeDocument/2006/math">
                      <m:r>
                        <a:rPr lang="en-US" sz="2400" b="0" i="1" smtClean="0">
                          <a:latin typeface="Cambria Math" panose="02040503050406030204" pitchFamily="18" charset="0"/>
                        </a:rPr>
                        <m:t>𝑄</m:t>
                      </m:r>
                      <m:r>
                        <a:rPr lang="en-US" sz="2400" b="0" i="1" smtClean="0">
                          <a:latin typeface="Cambria Math" panose="02040503050406030204" pitchFamily="18" charset="0"/>
                        </a:rPr>
                        <m:t>=</m:t>
                      </m:r>
                      <m:r>
                        <a:rPr lang="en-US" sz="2400" b="0" i="1" smtClean="0">
                          <a:latin typeface="Cambria Math" panose="02040503050406030204" pitchFamily="18" charset="0"/>
                        </a:rPr>
                        <m:t>𝑉</m:t>
                      </m:r>
                      <m:r>
                        <a:rPr lang="en-US" sz="2400" b="0" i="1" smtClean="0">
                          <a:latin typeface="Cambria Math" panose="02040503050406030204" pitchFamily="18" charset="0"/>
                        </a:rPr>
                        <m:t>∗</m:t>
                      </m:r>
                      <m:r>
                        <a:rPr lang="en-US" sz="2400" b="0" i="1" smtClean="0">
                          <a:latin typeface="Cambria Math" panose="02040503050406030204" pitchFamily="18" charset="0"/>
                        </a:rPr>
                        <m:t>𝐴</m:t>
                      </m:r>
                      <m:r>
                        <a:rPr lang="en-US" sz="2400" b="0" i="1" smtClean="0">
                          <a:latin typeface="Cambria Math" panose="02040503050406030204" pitchFamily="18" charset="0"/>
                        </a:rPr>
                        <m:t>……</m:t>
                      </m:r>
                      <m:r>
                        <a:rPr lang="en-US" sz="2400" b="0" i="1" smtClean="0">
                          <a:latin typeface="Cambria Math" panose="02040503050406030204" pitchFamily="18" charset="0"/>
                        </a:rPr>
                        <m:t>1</m:t>
                      </m:r>
                    </m:oMath>
                  </m:oMathPara>
                </a14:m>
                <a:endParaRPr lang="en-US" sz="2400" b="0" i="1" dirty="0"/>
              </a:p>
              <a:p>
                <a:pPr marL="0" indent="0" algn="just" rtl="0">
                  <a:buNone/>
                </a:pPr>
                <a14:m>
                  <m:oMathPara xmlns:m="http://schemas.openxmlformats.org/officeDocument/2006/math">
                    <m:oMathParaPr>
                      <m:jc m:val="left"/>
                    </m:oMathParaPr>
                    <m:oMath xmlns:m="http://schemas.openxmlformats.org/officeDocument/2006/math">
                      <m:r>
                        <a:rPr lang="en-US" sz="2400" b="0" i="1" smtClean="0">
                          <a:latin typeface="Cambria Math" panose="02040503050406030204" pitchFamily="18" charset="0"/>
                        </a:rPr>
                        <m:t>𝑉</m:t>
                      </m:r>
                      <m:r>
                        <a:rPr lang="en-US" sz="2400" b="0" i="1" smtClean="0">
                          <a:latin typeface="Cambria Math" panose="02040503050406030204" pitchFamily="18" charset="0"/>
                        </a:rPr>
                        <m:t>=</m:t>
                      </m:r>
                      <m:r>
                        <a:rPr lang="en-US" sz="2400" b="0" i="1" smtClean="0">
                          <a:latin typeface="Cambria Math" panose="02040503050406030204" pitchFamily="18" charset="0"/>
                        </a:rPr>
                        <m:t>𝑘</m:t>
                      </m:r>
                      <m:r>
                        <a:rPr lang="en-US" sz="2400" b="0" i="1" smtClean="0">
                          <a:latin typeface="Cambria Math" panose="02040503050406030204" pitchFamily="18" charset="0"/>
                        </a:rPr>
                        <m:t>∗</m:t>
                      </m:r>
                      <m:r>
                        <a:rPr lang="en-US" sz="2400" b="0" i="1" smtClean="0">
                          <a:latin typeface="Cambria Math" panose="02040503050406030204" pitchFamily="18" charset="0"/>
                        </a:rPr>
                        <m:t>𝑆</m:t>
                      </m:r>
                      <m:r>
                        <a:rPr lang="en-US" sz="2400" b="0" i="1" smtClean="0">
                          <a:latin typeface="Cambria Math" panose="02040503050406030204" pitchFamily="18" charset="0"/>
                        </a:rPr>
                        <m:t>……</m:t>
                      </m:r>
                      <m:r>
                        <a:rPr lang="en-US" sz="2400" b="0" i="1" smtClean="0">
                          <a:latin typeface="Cambria Math" panose="02040503050406030204" pitchFamily="18" charset="0"/>
                        </a:rPr>
                        <m:t>2</m:t>
                      </m:r>
                    </m:oMath>
                  </m:oMathPara>
                </a14:m>
                <a:endParaRPr lang="en-US" sz="2400" b="0" i="1" dirty="0"/>
              </a:p>
              <a:p>
                <a:pPr marL="0" indent="0" algn="just" rtl="0">
                  <a:buNone/>
                </a:pPr>
                <a14:m>
                  <m:oMathPara xmlns:m="http://schemas.openxmlformats.org/officeDocument/2006/math">
                    <m:oMathParaPr>
                      <m:jc m:val="left"/>
                    </m:oMathParaPr>
                    <m:oMath xmlns:m="http://schemas.openxmlformats.org/officeDocument/2006/math">
                      <m:r>
                        <a:rPr lang="en-US" sz="2400" b="0" i="1" smtClean="0">
                          <a:latin typeface="Cambria Math" panose="02040503050406030204" pitchFamily="18" charset="0"/>
                        </a:rPr>
                        <m:t>𝑆</m:t>
                      </m:r>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𝐸</m:t>
                          </m:r>
                        </m:num>
                        <m:den>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𝐿</m:t>
                          </m:r>
                        </m:den>
                      </m:f>
                      <m:r>
                        <a:rPr lang="en-US" sz="2400" b="0" i="1"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𝐻</m:t>
                          </m:r>
                        </m:num>
                        <m:den>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𝑟</m:t>
                          </m:r>
                        </m:den>
                      </m:f>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𝑑𝐻</m:t>
                          </m:r>
                        </m:num>
                        <m:den>
                          <m:r>
                            <a:rPr lang="en-US" sz="2400" b="0" i="1" smtClean="0">
                              <a:latin typeface="Cambria Math" panose="02040503050406030204" pitchFamily="18" charset="0"/>
                            </a:rPr>
                            <m:t>𝑑𝑟</m:t>
                          </m:r>
                        </m:den>
                      </m:f>
                      <m:r>
                        <a:rPr lang="en-US" sz="2400" b="0" i="1" smtClean="0">
                          <a:latin typeface="Cambria Math" panose="02040503050406030204" pitchFamily="18" charset="0"/>
                        </a:rPr>
                        <m:t>;</m:t>
                      </m:r>
                      <m:r>
                        <a:rPr lang="en-US" sz="2400" b="0" i="1" smtClean="0">
                          <a:latin typeface="Cambria Math" panose="02040503050406030204" pitchFamily="18" charset="0"/>
                        </a:rPr>
                        <m:t>𝐸</m:t>
                      </m:r>
                      <m:r>
                        <a:rPr lang="en-US" sz="2400" b="0" i="1" smtClean="0">
                          <a:latin typeface="Cambria Math" panose="02040503050406030204" pitchFamily="18" charset="0"/>
                        </a:rPr>
                        <m:t>=</m:t>
                      </m:r>
                      <m:r>
                        <a:rPr lang="en-US" sz="2400" b="0" i="1" smtClean="0">
                          <a:latin typeface="Cambria Math" panose="02040503050406030204" pitchFamily="18" charset="0"/>
                        </a:rPr>
                        <m:t>𝐻</m:t>
                      </m:r>
                      <m:r>
                        <a:rPr lang="en-US" sz="2400" b="0" i="1" smtClean="0">
                          <a:latin typeface="Cambria Math" panose="02040503050406030204" pitchFamily="18" charset="0"/>
                        </a:rPr>
                        <m:t>……</m:t>
                      </m:r>
                      <m:r>
                        <a:rPr lang="en-US" sz="2400" b="0" i="1" smtClean="0">
                          <a:latin typeface="Cambria Math" panose="02040503050406030204" pitchFamily="18" charset="0"/>
                        </a:rPr>
                        <m:t>3</m:t>
                      </m:r>
                    </m:oMath>
                  </m:oMathPara>
                </a14:m>
                <a:endParaRPr lang="en-US" sz="2400" b="0" i="1" dirty="0"/>
              </a:p>
              <a:p>
                <a:pPr marL="0" indent="0" algn="just" rtl="0">
                  <a:buNone/>
                </a:pPr>
                <a14:m>
                  <m:oMathPara xmlns:m="http://schemas.openxmlformats.org/officeDocument/2006/math">
                    <m:oMathParaPr>
                      <m:jc m:val="left"/>
                    </m:oMathParaPr>
                    <m:oMath xmlns:m="http://schemas.openxmlformats.org/officeDocument/2006/math">
                      <m:r>
                        <a:rPr lang="en-US" sz="2400" b="0" i="1" smtClean="0">
                          <a:latin typeface="Cambria Math" panose="02040503050406030204" pitchFamily="18" charset="0"/>
                        </a:rPr>
                        <m:t>𝐴</m:t>
                      </m:r>
                      <m:r>
                        <a:rPr lang="en-US" sz="2400" b="0" i="1" smtClean="0">
                          <a:latin typeface="Cambria Math" panose="02040503050406030204" pitchFamily="18" charset="0"/>
                        </a:rPr>
                        <m:t>=</m:t>
                      </m:r>
                      <m:r>
                        <a:rPr lang="en-US" sz="2400" b="0" i="1" smtClean="0">
                          <a:latin typeface="Cambria Math" panose="02040503050406030204" pitchFamily="18" charset="0"/>
                        </a:rPr>
                        <m:t>2</m:t>
                      </m:r>
                      <m:r>
                        <a:rPr lang="en-US" sz="2400" b="0" i="1" smtClean="0">
                          <a:latin typeface="Cambria Math" panose="02040503050406030204" pitchFamily="18" charset="0"/>
                          <a:ea typeface="Cambria Math" panose="02040503050406030204" pitchFamily="18" charset="0"/>
                        </a:rPr>
                        <m:t>𝜋</m:t>
                      </m:r>
                      <m:r>
                        <a:rPr lang="en-US" sz="2400" b="0" i="1" smtClean="0">
                          <a:latin typeface="Cambria Math" panose="02040503050406030204" pitchFamily="18" charset="0"/>
                          <a:ea typeface="Cambria Math" panose="02040503050406030204" pitchFamily="18" charset="0"/>
                        </a:rPr>
                        <m:t>𝑟</m:t>
                      </m:r>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𝐷</m:t>
                      </m:r>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𝑘</m:t>
                      </m:r>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𝑆</m:t>
                      </m:r>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4</m:t>
                      </m:r>
                    </m:oMath>
                  </m:oMathPara>
                </a14:m>
                <a:endParaRPr lang="en-US" sz="2400" b="0" i="1" dirty="0">
                  <a:ea typeface="Cambria Math" panose="02040503050406030204" pitchFamily="18" charset="0"/>
                </a:endParaRPr>
              </a:p>
              <a:p>
                <a:pPr marL="0" indent="0" algn="just" rtl="0">
                  <a:buNone/>
                </a:pPr>
                <a:r>
                  <a:rPr lang="en-US" sz="2400" i="1" dirty="0"/>
                  <a:t>Sub equation 2, 3, and 4 in equation 1</a:t>
                </a:r>
              </a:p>
              <a:p>
                <a:pPr marL="0" indent="0" algn="just" rtl="0">
                  <a:buNone/>
                </a:pPr>
                <a14:m>
                  <m:oMathPara xmlns:m="http://schemas.openxmlformats.org/officeDocument/2006/math">
                    <m:oMathParaPr>
                      <m:jc m:val="left"/>
                    </m:oMathParaPr>
                    <m:oMath xmlns:m="http://schemas.openxmlformats.org/officeDocument/2006/math">
                      <m:r>
                        <a:rPr lang="en-US" sz="2400" i="1">
                          <a:latin typeface="Cambria Math" panose="02040503050406030204" pitchFamily="18" charset="0"/>
                        </a:rPr>
                        <m:t>𝑄</m:t>
                      </m:r>
                      <m:r>
                        <a:rPr lang="en-US" sz="2400" i="1">
                          <a:latin typeface="Cambria Math" panose="02040503050406030204" pitchFamily="18" charset="0"/>
                        </a:rPr>
                        <m:t>=</m:t>
                      </m:r>
                      <m:r>
                        <a:rPr lang="en-US" sz="2400" i="1">
                          <a:latin typeface="Cambria Math" panose="02040503050406030204" pitchFamily="18" charset="0"/>
                        </a:rPr>
                        <m:t>2</m:t>
                      </m:r>
                      <m:r>
                        <a:rPr lang="en-US" sz="2400" i="1">
                          <a:latin typeface="Cambria Math" panose="02040503050406030204" pitchFamily="18" charset="0"/>
                        </a:rPr>
                        <m:t>𝜋</m:t>
                      </m:r>
                      <m:r>
                        <a:rPr lang="en-US" sz="2400" b="0" i="1" smtClean="0">
                          <a:latin typeface="Cambria Math" panose="02040503050406030204" pitchFamily="18" charset="0"/>
                        </a:rPr>
                        <m:t>𝑟</m:t>
                      </m:r>
                      <m:r>
                        <a:rPr lang="en-US" sz="2400" i="1">
                          <a:latin typeface="Cambria Math" panose="02040503050406030204" pitchFamily="18" charset="0"/>
                        </a:rPr>
                        <m:t>𝐾𝐷</m:t>
                      </m:r>
                      <m:f>
                        <m:fPr>
                          <m:ctrlPr>
                            <a:rPr lang="en-US" sz="2400" i="1">
                              <a:latin typeface="Cambria Math" panose="02040503050406030204" pitchFamily="18" charset="0"/>
                            </a:rPr>
                          </m:ctrlPr>
                        </m:fPr>
                        <m:num>
                          <m:r>
                            <a:rPr lang="en-US" sz="2400" i="1">
                              <a:latin typeface="Cambria Math" panose="02040503050406030204" pitchFamily="18" charset="0"/>
                            </a:rPr>
                            <m:t>𝑑</m:t>
                          </m:r>
                          <m:sSub>
                            <m:sSubPr>
                              <m:ctrlPr>
                                <a:rPr lang="en-US" sz="2400" i="1">
                                  <a:latin typeface="Cambria Math" panose="02040503050406030204" pitchFamily="18" charset="0"/>
                                </a:rPr>
                              </m:ctrlPr>
                            </m:sSubPr>
                            <m:e>
                              <m:r>
                                <a:rPr lang="en-US" sz="2400" i="1">
                                  <a:latin typeface="Cambria Math" panose="02040503050406030204" pitchFamily="18" charset="0"/>
                                </a:rPr>
                                <m:t>𝐻</m:t>
                              </m:r>
                            </m:e>
                            <m:sub>
                              <m:r>
                                <a:rPr lang="en-US" sz="2400" i="1">
                                  <a:latin typeface="Cambria Math" panose="02040503050406030204" pitchFamily="18" charset="0"/>
                                </a:rPr>
                                <m:t>𝑟</m:t>
                              </m:r>
                            </m:sub>
                          </m:sSub>
                        </m:num>
                        <m:den>
                          <m:r>
                            <a:rPr lang="en-US" sz="2400" i="1">
                              <a:latin typeface="Cambria Math" panose="02040503050406030204" pitchFamily="18" charset="0"/>
                            </a:rPr>
                            <m:t>𝑑𝑟</m:t>
                          </m:r>
                        </m:den>
                      </m:f>
                      <m:r>
                        <a:rPr lang="en-US" sz="2400" b="0" i="1" smtClean="0">
                          <a:latin typeface="Cambria Math" panose="02040503050406030204" pitchFamily="18" charset="0"/>
                        </a:rPr>
                        <m:t>……</m:t>
                      </m:r>
                      <m:r>
                        <a:rPr lang="en-US" sz="2400" b="0" i="1" smtClean="0">
                          <a:latin typeface="Cambria Math" panose="02040503050406030204" pitchFamily="18" charset="0"/>
                        </a:rPr>
                        <m:t>5</m:t>
                      </m:r>
                    </m:oMath>
                  </m:oMathPara>
                </a14:m>
                <a:endParaRPr lang="en-US" sz="2400" dirty="0"/>
              </a:p>
              <a:p>
                <a:pPr marL="0" indent="0" algn="just" rtl="0">
                  <a:buNone/>
                </a:pPr>
                <a14:m>
                  <m:oMathPara xmlns:m="http://schemas.openxmlformats.org/officeDocument/2006/math">
                    <m:oMathParaPr>
                      <m:jc m:val="left"/>
                    </m:oMathParaPr>
                    <m:oMath xmlns:m="http://schemas.openxmlformats.org/officeDocument/2006/math">
                      <m:r>
                        <a:rPr lang="en-US" sz="2400" i="1">
                          <a:latin typeface="Cambria Math" panose="02040503050406030204" pitchFamily="18" charset="0"/>
                        </a:rPr>
                        <m:t>𝑄</m:t>
                      </m:r>
                      <m:r>
                        <a:rPr lang="en-US" sz="2400" i="1">
                          <a:latin typeface="Cambria Math" panose="02040503050406030204" pitchFamily="18" charset="0"/>
                        </a:rPr>
                        <m:t>=</m:t>
                      </m:r>
                      <m:r>
                        <a:rPr lang="en-US" sz="2400" i="1">
                          <a:latin typeface="Cambria Math" panose="02040503050406030204" pitchFamily="18" charset="0"/>
                        </a:rPr>
                        <m:t>2</m:t>
                      </m:r>
                      <m:r>
                        <a:rPr lang="en-US" sz="2400" i="1">
                          <a:latin typeface="Cambria Math" panose="02040503050406030204" pitchFamily="18" charset="0"/>
                        </a:rPr>
                        <m:t>𝜋</m:t>
                      </m:r>
                      <m:r>
                        <a:rPr lang="en-US" sz="2400" i="1">
                          <a:latin typeface="Cambria Math" panose="02040503050406030204" pitchFamily="18" charset="0"/>
                        </a:rPr>
                        <m:t> </m:t>
                      </m:r>
                      <m:r>
                        <a:rPr lang="en-US" sz="2400" b="0" i="1" smtClean="0">
                          <a:latin typeface="Cambria Math" panose="02040503050406030204" pitchFamily="18" charset="0"/>
                        </a:rPr>
                        <m:t>𝑟</m:t>
                      </m:r>
                      <m:r>
                        <a:rPr lang="en-US" sz="2400" b="0" i="1" smtClean="0">
                          <a:latin typeface="Cambria Math" panose="02040503050406030204" pitchFamily="18" charset="0"/>
                        </a:rPr>
                        <m:t> </m:t>
                      </m:r>
                      <m:r>
                        <a:rPr lang="en-US" sz="2400" i="1">
                          <a:latin typeface="Cambria Math" panose="02040503050406030204" pitchFamily="18" charset="0"/>
                        </a:rPr>
                        <m:t>𝐾</m:t>
                      </m:r>
                      <m:r>
                        <a:rPr lang="en-US" sz="2400" i="1">
                          <a:latin typeface="Cambria Math" panose="02040503050406030204" pitchFamily="18" charset="0"/>
                        </a:rPr>
                        <m:t> </m:t>
                      </m:r>
                      <m:r>
                        <a:rPr lang="en-US" sz="2400" i="1">
                          <a:latin typeface="Cambria Math" panose="02040503050406030204" pitchFamily="18" charset="0"/>
                        </a:rPr>
                        <m:t>𝐷</m:t>
                      </m:r>
                      <m:r>
                        <a:rPr lang="en-US" sz="2400" b="0" i="1" smtClean="0">
                          <a:latin typeface="Cambria Math" panose="02040503050406030204" pitchFamily="18" charset="0"/>
                        </a:rPr>
                        <m:t> </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𝑟</m:t>
                          </m:r>
                        </m:den>
                      </m:f>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panose="02040503050406030204" pitchFamily="18" charset="0"/>
                                </a:rPr>
                                <m:t>𝐻</m:t>
                              </m:r>
                            </m:e>
                            <m:sub>
                              <m:r>
                                <a:rPr lang="en-US" sz="2400" i="1">
                                  <a:latin typeface="Cambria Math" panose="02040503050406030204" pitchFamily="18" charset="0"/>
                                </a:rPr>
                                <m:t>𝑅</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𝐻</m:t>
                              </m:r>
                            </m:e>
                            <m:sub>
                              <m:r>
                                <a:rPr lang="en-US" sz="2400" i="1">
                                  <a:latin typeface="Cambria Math" panose="02040503050406030204" pitchFamily="18" charset="0"/>
                                </a:rPr>
                                <m:t>𝑤</m:t>
                              </m:r>
                            </m:sub>
                          </m:sSub>
                        </m:num>
                        <m:den>
                          <m:func>
                            <m:funcPr>
                              <m:ctrlPr>
                                <a:rPr lang="en-US" sz="2400" i="1">
                                  <a:latin typeface="Cambria Math" panose="02040503050406030204" pitchFamily="18" charset="0"/>
                                </a:rPr>
                              </m:ctrlPr>
                            </m:funcPr>
                            <m:fName>
                              <m:r>
                                <m:rPr>
                                  <m:sty m:val="p"/>
                                </m:rPr>
                                <a:rPr lang="en-US" sz="2400">
                                  <a:latin typeface="Cambria Math" panose="02040503050406030204" pitchFamily="18" charset="0"/>
                                </a:rPr>
                                <m:t>ln</m:t>
                              </m:r>
                            </m:fName>
                            <m:e>
                              <m:d>
                                <m:dPr>
                                  <m:ctrlPr>
                                    <a:rPr lang="en-US" sz="2400" i="1">
                                      <a:latin typeface="Cambria Math" panose="02040503050406030204" pitchFamily="18" charset="0"/>
                                    </a:rPr>
                                  </m:ctrlPr>
                                </m:dPr>
                                <m:e>
                                  <m:f>
                                    <m:fPr>
                                      <m:ctrlPr>
                                        <a:rPr lang="en-US" sz="2400" i="1">
                                          <a:latin typeface="Cambria Math" panose="02040503050406030204" pitchFamily="18" charset="0"/>
                                        </a:rPr>
                                      </m:ctrlPr>
                                    </m:fPr>
                                    <m:num>
                                      <m:r>
                                        <a:rPr lang="en-US" sz="2400" i="1">
                                          <a:latin typeface="Cambria Math" panose="02040503050406030204" pitchFamily="18" charset="0"/>
                                        </a:rPr>
                                        <m:t>𝑅</m:t>
                                      </m:r>
                                    </m:num>
                                    <m:den>
                                      <m:sSub>
                                        <m:sSubPr>
                                          <m:ctrlPr>
                                            <a:rPr lang="en-US" sz="2400" i="1">
                                              <a:latin typeface="Cambria Math" panose="02040503050406030204" pitchFamily="18" charset="0"/>
                                            </a:rPr>
                                          </m:ctrlPr>
                                        </m:sSubPr>
                                        <m:e>
                                          <m:r>
                                            <a:rPr lang="en-US" sz="2400" i="1">
                                              <a:latin typeface="Cambria Math" panose="02040503050406030204" pitchFamily="18" charset="0"/>
                                            </a:rPr>
                                            <m:t>𝑟</m:t>
                                          </m:r>
                                        </m:e>
                                        <m:sub>
                                          <m:r>
                                            <a:rPr lang="en-US" sz="2400" i="1">
                                              <a:latin typeface="Cambria Math" panose="02040503050406030204" pitchFamily="18" charset="0"/>
                                            </a:rPr>
                                            <m:t>𝑤</m:t>
                                          </m:r>
                                        </m:sub>
                                      </m:sSub>
                                    </m:den>
                                  </m:f>
                                </m:e>
                              </m:d>
                            </m:e>
                          </m:func>
                        </m:den>
                      </m:f>
                      <m:r>
                        <a:rPr lang="en-US" sz="2400" b="0" i="1" smtClean="0">
                          <a:latin typeface="Cambria Math" panose="02040503050406030204" pitchFamily="18" charset="0"/>
                        </a:rPr>
                        <m:t>……</m:t>
                      </m:r>
                      <m:r>
                        <a:rPr lang="en-US" sz="2400" b="0" i="1" smtClean="0">
                          <a:latin typeface="Cambria Math" panose="02040503050406030204" pitchFamily="18" charset="0"/>
                        </a:rPr>
                        <m:t>6</m:t>
                      </m:r>
                    </m:oMath>
                  </m:oMathPara>
                </a14:m>
                <a:endParaRPr lang="en-US" sz="2400" dirty="0"/>
              </a:p>
              <a:p>
                <a:pPr marL="0" indent="0" algn="just" rtl="0">
                  <a:buNone/>
                </a:pPr>
                <a14:m>
                  <m:oMathPara xmlns:m="http://schemas.openxmlformats.org/officeDocument/2006/math">
                    <m:oMathParaPr>
                      <m:jc m:val="left"/>
                    </m:oMathParaPr>
                    <m:oMath xmlns:m="http://schemas.openxmlformats.org/officeDocument/2006/math">
                      <m:r>
                        <a:rPr lang="en-US" sz="2400" i="1">
                          <a:latin typeface="Cambria Math" panose="02040503050406030204" pitchFamily="18" charset="0"/>
                        </a:rPr>
                        <m:t>𝑄</m:t>
                      </m:r>
                      <m:r>
                        <a:rPr lang="en-US" sz="2400" i="1">
                          <a:latin typeface="Cambria Math" panose="02040503050406030204" pitchFamily="18" charset="0"/>
                        </a:rPr>
                        <m:t>=</m:t>
                      </m:r>
                      <m:r>
                        <a:rPr lang="en-US" sz="2400" i="1">
                          <a:latin typeface="Cambria Math" panose="02040503050406030204" pitchFamily="18" charset="0"/>
                        </a:rPr>
                        <m:t>2</m:t>
                      </m:r>
                      <m:r>
                        <a:rPr lang="en-US" sz="2400" i="1">
                          <a:latin typeface="Cambria Math" panose="02040503050406030204" pitchFamily="18" charset="0"/>
                        </a:rPr>
                        <m:t>𝜋</m:t>
                      </m:r>
                      <m:r>
                        <a:rPr lang="en-US" sz="2400" i="1">
                          <a:latin typeface="Cambria Math" panose="02040503050406030204" pitchFamily="18" charset="0"/>
                        </a:rPr>
                        <m:t> </m:t>
                      </m:r>
                      <m:r>
                        <a:rPr lang="en-US" sz="2400" i="1">
                          <a:latin typeface="Cambria Math" panose="02040503050406030204" pitchFamily="18" charset="0"/>
                        </a:rPr>
                        <m:t>𝐾</m:t>
                      </m:r>
                      <m:r>
                        <a:rPr lang="en-US" sz="2400" i="1">
                          <a:latin typeface="Cambria Math" panose="02040503050406030204" pitchFamily="18" charset="0"/>
                        </a:rPr>
                        <m:t> </m:t>
                      </m:r>
                      <m:r>
                        <a:rPr lang="en-US" sz="2400" i="1">
                          <a:latin typeface="Cambria Math" panose="02040503050406030204" pitchFamily="18" charset="0"/>
                        </a:rPr>
                        <m:t>𝐷</m:t>
                      </m:r>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panose="02040503050406030204" pitchFamily="18" charset="0"/>
                                </a:rPr>
                                <m:t>𝐻</m:t>
                              </m:r>
                            </m:e>
                            <m:sub>
                              <m:r>
                                <a:rPr lang="en-US" sz="2400" i="1">
                                  <a:latin typeface="Cambria Math" panose="02040503050406030204" pitchFamily="18" charset="0"/>
                                </a:rPr>
                                <m:t>𝑅</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𝐻</m:t>
                              </m:r>
                            </m:e>
                            <m:sub>
                              <m:r>
                                <a:rPr lang="en-US" sz="2400" i="1">
                                  <a:latin typeface="Cambria Math" panose="02040503050406030204" pitchFamily="18" charset="0"/>
                                </a:rPr>
                                <m:t>𝑤</m:t>
                              </m:r>
                            </m:sub>
                          </m:sSub>
                        </m:num>
                        <m:den>
                          <m:func>
                            <m:funcPr>
                              <m:ctrlPr>
                                <a:rPr lang="en-US" sz="2400" i="1">
                                  <a:latin typeface="Cambria Math" panose="02040503050406030204" pitchFamily="18" charset="0"/>
                                </a:rPr>
                              </m:ctrlPr>
                            </m:funcPr>
                            <m:fName>
                              <m:r>
                                <m:rPr>
                                  <m:sty m:val="p"/>
                                </m:rPr>
                                <a:rPr lang="en-US" sz="2400">
                                  <a:latin typeface="Cambria Math" panose="02040503050406030204" pitchFamily="18" charset="0"/>
                                </a:rPr>
                                <m:t>ln</m:t>
                              </m:r>
                            </m:fName>
                            <m:e>
                              <m:d>
                                <m:dPr>
                                  <m:ctrlPr>
                                    <a:rPr lang="en-US" sz="2400" i="1">
                                      <a:latin typeface="Cambria Math" panose="02040503050406030204" pitchFamily="18" charset="0"/>
                                    </a:rPr>
                                  </m:ctrlPr>
                                </m:dPr>
                                <m:e>
                                  <m:f>
                                    <m:fPr>
                                      <m:ctrlPr>
                                        <a:rPr lang="en-US" sz="2400" i="1">
                                          <a:latin typeface="Cambria Math" panose="02040503050406030204" pitchFamily="18" charset="0"/>
                                        </a:rPr>
                                      </m:ctrlPr>
                                    </m:fPr>
                                    <m:num>
                                      <m:r>
                                        <a:rPr lang="en-US" sz="2400" i="1">
                                          <a:latin typeface="Cambria Math" panose="02040503050406030204" pitchFamily="18" charset="0"/>
                                        </a:rPr>
                                        <m:t>𝑅</m:t>
                                      </m:r>
                                    </m:num>
                                    <m:den>
                                      <m:sSub>
                                        <m:sSubPr>
                                          <m:ctrlPr>
                                            <a:rPr lang="en-US" sz="2400" i="1">
                                              <a:latin typeface="Cambria Math" panose="02040503050406030204" pitchFamily="18" charset="0"/>
                                            </a:rPr>
                                          </m:ctrlPr>
                                        </m:sSubPr>
                                        <m:e>
                                          <m:r>
                                            <a:rPr lang="en-US" sz="2400" i="1">
                                              <a:latin typeface="Cambria Math" panose="02040503050406030204" pitchFamily="18" charset="0"/>
                                            </a:rPr>
                                            <m:t>𝑟</m:t>
                                          </m:r>
                                        </m:e>
                                        <m:sub>
                                          <m:r>
                                            <a:rPr lang="en-US" sz="2400" i="1">
                                              <a:latin typeface="Cambria Math" panose="02040503050406030204" pitchFamily="18" charset="0"/>
                                            </a:rPr>
                                            <m:t>𝑤</m:t>
                                          </m:r>
                                        </m:sub>
                                      </m:sSub>
                                    </m:den>
                                  </m:f>
                                </m:e>
                              </m:d>
                            </m:e>
                          </m:func>
                        </m:den>
                      </m:f>
                      <m:r>
                        <a:rPr lang="en-US" sz="2400" b="0" i="1" smtClean="0">
                          <a:latin typeface="Cambria Math" panose="02040503050406030204" pitchFamily="18" charset="0"/>
                        </a:rPr>
                        <m:t>……</m:t>
                      </m:r>
                      <m:r>
                        <a:rPr lang="en-US" sz="2400" b="0" i="1" smtClean="0">
                          <a:latin typeface="Cambria Math" panose="02040503050406030204" pitchFamily="18" charset="0"/>
                        </a:rPr>
                        <m:t>7</m:t>
                      </m:r>
                    </m:oMath>
                  </m:oMathPara>
                </a14:m>
                <a:endParaRPr lang="ar-IQ" dirty="0"/>
              </a:p>
            </p:txBody>
          </p:sp>
        </mc:Choice>
        <mc:Fallback xmlns="">
          <p:sp>
            <p:nvSpPr>
              <p:cNvPr id="3" name="Content Placeholder 2">
                <a:extLst>
                  <a:ext uri="{FF2B5EF4-FFF2-40B4-BE49-F238E27FC236}">
                    <a16:creationId xmlns:a16="http://schemas.microsoft.com/office/drawing/2014/main" id="{5DE975D1-CFD0-4ABE-A6D1-B176119D3F41}"/>
                  </a:ext>
                </a:extLst>
              </p:cNvPr>
              <p:cNvSpPr>
                <a:spLocks noGrp="1" noRot="1" noChangeAspect="1" noMove="1" noResize="1" noEditPoints="1" noAdjustHandles="1" noChangeArrowheads="1" noChangeShapeType="1" noTextEdit="1"/>
              </p:cNvSpPr>
              <p:nvPr>
                <p:ph sz="half" idx="1"/>
              </p:nvPr>
            </p:nvSpPr>
            <p:spPr>
              <a:xfrm>
                <a:off x="677334" y="1195750"/>
                <a:ext cx="5273300" cy="4845611"/>
              </a:xfrm>
              <a:blipFill>
                <a:blip r:embed="rId2"/>
                <a:stretch>
                  <a:fillRect l="-1503"/>
                </a:stretch>
              </a:blipFill>
            </p:spPr>
            <p:txBody>
              <a:bodyPr/>
              <a:lstStyle/>
              <a:p>
                <a:r>
                  <a:rPr lang="ar-IQ">
                    <a:noFill/>
                  </a:rPr>
                  <a:t> </a:t>
                </a:r>
              </a:p>
            </p:txBody>
          </p:sp>
        </mc:Fallback>
      </mc:AlternateContent>
      <p:pic>
        <p:nvPicPr>
          <p:cNvPr id="5" name="Content Placeholder 4">
            <a:extLst>
              <a:ext uri="{FF2B5EF4-FFF2-40B4-BE49-F238E27FC236}">
                <a16:creationId xmlns:a16="http://schemas.microsoft.com/office/drawing/2014/main" id="{45EF3726-C009-490B-AAD8-604AF729AED6}"/>
              </a:ext>
            </a:extLst>
          </p:cNvPr>
          <p:cNvPicPr>
            <a:picLocks noGrp="1"/>
          </p:cNvPicPr>
          <p:nvPr>
            <p:ph sz="half" idx="2"/>
          </p:nvPr>
        </p:nvPicPr>
        <p:blipFill rotWithShape="1">
          <a:blip r:embed="rId3">
            <a:extLst>
              <a:ext uri="{28A0092B-C50C-407E-A947-70E740481C1C}">
                <a14:useLocalDpi xmlns:a14="http://schemas.microsoft.com/office/drawing/2010/main" val="0"/>
              </a:ext>
            </a:extLst>
          </a:blip>
          <a:srcRect l="58985"/>
          <a:stretch/>
        </p:blipFill>
        <p:spPr>
          <a:xfrm>
            <a:off x="6096000" y="1691281"/>
            <a:ext cx="3230539" cy="3854548"/>
          </a:xfrm>
          <a:prstGeom prst="rect">
            <a:avLst/>
          </a:prstGeom>
        </p:spPr>
      </p:pic>
    </p:spTree>
    <p:extLst>
      <p:ext uri="{BB962C8B-B14F-4D97-AF65-F5344CB8AC3E}">
        <p14:creationId xmlns:p14="http://schemas.microsoft.com/office/powerpoint/2010/main" val="2873565794"/>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106</TotalTime>
  <Words>574</Words>
  <Application>Microsoft Office PowerPoint</Application>
  <PresentationFormat>Widescreen</PresentationFormat>
  <Paragraphs>44</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Cambria Math</vt:lpstr>
      <vt:lpstr>Tahoma</vt:lpstr>
      <vt:lpstr>Trebuchet MS</vt:lpstr>
      <vt:lpstr>Wingdings 3</vt:lpstr>
      <vt:lpstr>Facet</vt:lpstr>
      <vt:lpstr>HYDROLOGY</vt:lpstr>
      <vt:lpstr>Groundwater and Wells</vt:lpstr>
      <vt:lpstr>Definitions </vt:lpstr>
      <vt:lpstr>Unconfined aquifers</vt:lpstr>
      <vt:lpstr>Confined aquifers</vt:lpstr>
      <vt:lpstr>Simi-confined aquifers</vt:lpstr>
      <vt:lpstr>Flow in Aquifer with Well Systems</vt:lpstr>
      <vt:lpstr>Well with confined aquifer</vt:lpstr>
      <vt:lpstr>Discharge of the aquifer can be found from: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HYDROLOGY</dc:title>
  <dc:creator>ياسر الربيعي</dc:creator>
  <cp:lastModifiedBy>Yasir Alrubaye</cp:lastModifiedBy>
  <cp:revision>17</cp:revision>
  <dcterms:created xsi:type="dcterms:W3CDTF">2016-09-09T11:22:01Z</dcterms:created>
  <dcterms:modified xsi:type="dcterms:W3CDTF">2017-12-15T18:03:01Z</dcterms:modified>
</cp:coreProperties>
</file>